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  <p:sldId id="429" r:id="rId178"/>
    <p:sldId id="430" r:id="rId179"/>
    <p:sldId id="431" r:id="rId180"/>
    <p:sldId id="432" r:id="rId181"/>
    <p:sldId id="433" r:id="rId182"/>
    <p:sldId id="434" r:id="rId183"/>
    <p:sldId id="435" r:id="rId184"/>
    <p:sldId id="436" r:id="rId185"/>
    <p:sldId id="437" r:id="rId186"/>
    <p:sldId id="438" r:id="rId187"/>
    <p:sldId id="439" r:id="rId188"/>
    <p:sldId id="440" r:id="rId189"/>
    <p:sldId id="441" r:id="rId190"/>
    <p:sldId id="442" r:id="rId191"/>
    <p:sldId id="443" r:id="rId192"/>
    <p:sldId id="444" r:id="rId193"/>
    <p:sldId id="445" r:id="rId194"/>
    <p:sldId id="446" r:id="rId195"/>
    <p:sldId id="447" r:id="rId196"/>
    <p:sldId id="448" r:id="rId197"/>
    <p:sldId id="449" r:id="rId198"/>
    <p:sldId id="450" r:id="rId199"/>
    <p:sldId id="451" r:id="rId200"/>
    <p:sldId id="452" r:id="rId201"/>
    <p:sldId id="453" r:id="rId202"/>
    <p:sldId id="454" r:id="rId203"/>
    <p:sldId id="455" r:id="rId204"/>
    <p:sldId id="456" r:id="rId205"/>
    <p:sldId id="457" r:id="rId206"/>
    <p:sldId id="458" r:id="rId207"/>
    <p:sldId id="459" r:id="rId208"/>
    <p:sldId id="460" r:id="rId209"/>
    <p:sldId id="461" r:id="rId210"/>
    <p:sldId id="462" r:id="rId211"/>
    <p:sldId id="463" r:id="rId212"/>
    <p:sldId id="464" r:id="rId213"/>
    <p:sldId id="465" r:id="rId214"/>
    <p:sldId id="466" r:id="rId215"/>
    <p:sldId id="467" r:id="rId216"/>
    <p:sldId id="468" r:id="rId217"/>
    <p:sldId id="469" r:id="rId218"/>
    <p:sldId id="470" r:id="rId219"/>
    <p:sldId id="471" r:id="rId220"/>
    <p:sldId id="472" r:id="rId221"/>
    <p:sldId id="473" r:id="rId222"/>
    <p:sldId id="474" r:id="rId223"/>
    <p:sldId id="475" r:id="rId224"/>
    <p:sldId id="476" r:id="rId225"/>
    <p:sldId id="477" r:id="rId226"/>
    <p:sldId id="478" r:id="rId227"/>
  </p:sldIdLst>
  <p:sldSz cy="5143500" cx="9144000"/>
  <p:notesSz cx="6858000" cy="9144000"/>
  <p:embeddedFontLst>
    <p:embeddedFont>
      <p:font typeface="Montserrat"/>
      <p:regular r:id="rId228"/>
      <p:bold r:id="rId229"/>
      <p:italic r:id="rId230"/>
      <p:boldItalic r:id="rId2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190" Type="http://schemas.openxmlformats.org/officeDocument/2006/relationships/slide" Target="slides/slide18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194" Type="http://schemas.openxmlformats.org/officeDocument/2006/relationships/slide" Target="slides/slide190.xml"/><Relationship Id="rId43" Type="http://schemas.openxmlformats.org/officeDocument/2006/relationships/slide" Target="slides/slide39.xml"/><Relationship Id="rId193" Type="http://schemas.openxmlformats.org/officeDocument/2006/relationships/slide" Target="slides/slide189.xml"/><Relationship Id="rId46" Type="http://schemas.openxmlformats.org/officeDocument/2006/relationships/slide" Target="slides/slide42.xml"/><Relationship Id="rId192" Type="http://schemas.openxmlformats.org/officeDocument/2006/relationships/slide" Target="slides/slide188.xml"/><Relationship Id="rId45" Type="http://schemas.openxmlformats.org/officeDocument/2006/relationships/slide" Target="slides/slide41.xml"/><Relationship Id="rId191" Type="http://schemas.openxmlformats.org/officeDocument/2006/relationships/slide" Target="slides/slide187.xml"/><Relationship Id="rId48" Type="http://schemas.openxmlformats.org/officeDocument/2006/relationships/slide" Target="slides/slide44.xml"/><Relationship Id="rId187" Type="http://schemas.openxmlformats.org/officeDocument/2006/relationships/slide" Target="slides/slide183.xml"/><Relationship Id="rId47" Type="http://schemas.openxmlformats.org/officeDocument/2006/relationships/slide" Target="slides/slide43.xml"/><Relationship Id="rId186" Type="http://schemas.openxmlformats.org/officeDocument/2006/relationships/slide" Target="slides/slide182.xml"/><Relationship Id="rId185" Type="http://schemas.openxmlformats.org/officeDocument/2006/relationships/slide" Target="slides/slide181.xml"/><Relationship Id="rId49" Type="http://schemas.openxmlformats.org/officeDocument/2006/relationships/slide" Target="slides/slide45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188" Type="http://schemas.openxmlformats.org/officeDocument/2006/relationships/slide" Target="slides/slide18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183" Type="http://schemas.openxmlformats.org/officeDocument/2006/relationships/slide" Target="slides/slide179.xml"/><Relationship Id="rId32" Type="http://schemas.openxmlformats.org/officeDocument/2006/relationships/slide" Target="slides/slide28.xml"/><Relationship Id="rId182" Type="http://schemas.openxmlformats.org/officeDocument/2006/relationships/slide" Target="slides/slide178.xml"/><Relationship Id="rId35" Type="http://schemas.openxmlformats.org/officeDocument/2006/relationships/slide" Target="slides/slide31.xml"/><Relationship Id="rId181" Type="http://schemas.openxmlformats.org/officeDocument/2006/relationships/slide" Target="slides/slide177.xml"/><Relationship Id="rId34" Type="http://schemas.openxmlformats.org/officeDocument/2006/relationships/slide" Target="slides/slide30.xml"/><Relationship Id="rId180" Type="http://schemas.openxmlformats.org/officeDocument/2006/relationships/slide" Target="slides/slide176.xml"/><Relationship Id="rId37" Type="http://schemas.openxmlformats.org/officeDocument/2006/relationships/slide" Target="slides/slide33.xml"/><Relationship Id="rId176" Type="http://schemas.openxmlformats.org/officeDocument/2006/relationships/slide" Target="slides/slide172.xml"/><Relationship Id="rId36" Type="http://schemas.openxmlformats.org/officeDocument/2006/relationships/slide" Target="slides/slide32.xml"/><Relationship Id="rId175" Type="http://schemas.openxmlformats.org/officeDocument/2006/relationships/slide" Target="slides/slide171.xml"/><Relationship Id="rId39" Type="http://schemas.openxmlformats.org/officeDocument/2006/relationships/slide" Target="slides/slide35.xml"/><Relationship Id="rId174" Type="http://schemas.openxmlformats.org/officeDocument/2006/relationships/slide" Target="slides/slide170.xml"/><Relationship Id="rId38" Type="http://schemas.openxmlformats.org/officeDocument/2006/relationships/slide" Target="slides/slide34.xml"/><Relationship Id="rId173" Type="http://schemas.openxmlformats.org/officeDocument/2006/relationships/slide" Target="slides/slide169.xml"/><Relationship Id="rId179" Type="http://schemas.openxmlformats.org/officeDocument/2006/relationships/slide" Target="slides/slide175.xml"/><Relationship Id="rId178" Type="http://schemas.openxmlformats.org/officeDocument/2006/relationships/slide" Target="slides/slide174.xml"/><Relationship Id="rId177" Type="http://schemas.openxmlformats.org/officeDocument/2006/relationships/slide" Target="slides/slide173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98" Type="http://schemas.openxmlformats.org/officeDocument/2006/relationships/slide" Target="slides/slide194.xml"/><Relationship Id="rId14" Type="http://schemas.openxmlformats.org/officeDocument/2006/relationships/slide" Target="slides/slide10.xml"/><Relationship Id="rId197" Type="http://schemas.openxmlformats.org/officeDocument/2006/relationships/slide" Target="slides/slide193.xml"/><Relationship Id="rId17" Type="http://schemas.openxmlformats.org/officeDocument/2006/relationships/slide" Target="slides/slide13.xml"/><Relationship Id="rId196" Type="http://schemas.openxmlformats.org/officeDocument/2006/relationships/slide" Target="slides/slide192.xml"/><Relationship Id="rId16" Type="http://schemas.openxmlformats.org/officeDocument/2006/relationships/slide" Target="slides/slide12.xml"/><Relationship Id="rId195" Type="http://schemas.openxmlformats.org/officeDocument/2006/relationships/slide" Target="slides/slide19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99" Type="http://schemas.openxmlformats.org/officeDocument/2006/relationships/slide" Target="slides/slide195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172" Type="http://schemas.openxmlformats.org/officeDocument/2006/relationships/slide" Target="slides/slide168.xml"/><Relationship Id="rId65" Type="http://schemas.openxmlformats.org/officeDocument/2006/relationships/slide" Target="slides/slide61.xml"/><Relationship Id="rId171" Type="http://schemas.openxmlformats.org/officeDocument/2006/relationships/slide" Target="slides/slide167.xml"/><Relationship Id="rId68" Type="http://schemas.openxmlformats.org/officeDocument/2006/relationships/slide" Target="slides/slide64.xml"/><Relationship Id="rId170" Type="http://schemas.openxmlformats.org/officeDocument/2006/relationships/slide" Target="slides/slide166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165" Type="http://schemas.openxmlformats.org/officeDocument/2006/relationships/slide" Target="slides/slide161.xml"/><Relationship Id="rId69" Type="http://schemas.openxmlformats.org/officeDocument/2006/relationships/slide" Target="slides/slide65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9" Type="http://schemas.openxmlformats.org/officeDocument/2006/relationships/slide" Target="slides/slide165.xml"/><Relationship Id="rId168" Type="http://schemas.openxmlformats.org/officeDocument/2006/relationships/slide" Target="slides/slide164.xml"/><Relationship Id="rId167" Type="http://schemas.openxmlformats.org/officeDocument/2006/relationships/slide" Target="slides/slide163.xml"/><Relationship Id="rId166" Type="http://schemas.openxmlformats.org/officeDocument/2006/relationships/slide" Target="slides/slide162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slide" Target="slides/slide157.xml"/><Relationship Id="rId54" Type="http://schemas.openxmlformats.org/officeDocument/2006/relationships/slide" Target="slides/slide50.xml"/><Relationship Id="rId160" Type="http://schemas.openxmlformats.org/officeDocument/2006/relationships/slide" Target="slides/slide156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slide" Target="slides/slide155.xml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Relationship Id="rId107" Type="http://schemas.openxmlformats.org/officeDocument/2006/relationships/slide" Target="slides/slide103.xml"/><Relationship Id="rId228" Type="http://schemas.openxmlformats.org/officeDocument/2006/relationships/font" Target="fonts/Montserrat-regular.fntdata"/><Relationship Id="rId106" Type="http://schemas.openxmlformats.org/officeDocument/2006/relationships/slide" Target="slides/slide102.xml"/><Relationship Id="rId227" Type="http://schemas.openxmlformats.org/officeDocument/2006/relationships/slide" Target="slides/slide223.xml"/><Relationship Id="rId105" Type="http://schemas.openxmlformats.org/officeDocument/2006/relationships/slide" Target="slides/slide101.xml"/><Relationship Id="rId226" Type="http://schemas.openxmlformats.org/officeDocument/2006/relationships/slide" Target="slides/slide222.xml"/><Relationship Id="rId104" Type="http://schemas.openxmlformats.org/officeDocument/2006/relationships/slide" Target="slides/slide100.xml"/><Relationship Id="rId225" Type="http://schemas.openxmlformats.org/officeDocument/2006/relationships/slide" Target="slides/slide221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229" Type="http://schemas.openxmlformats.org/officeDocument/2006/relationships/font" Target="fonts/Montserrat-bold.fntdata"/><Relationship Id="rId220" Type="http://schemas.openxmlformats.org/officeDocument/2006/relationships/slide" Target="slides/slide216.xml"/><Relationship Id="rId103" Type="http://schemas.openxmlformats.org/officeDocument/2006/relationships/slide" Target="slides/slide99.xml"/><Relationship Id="rId224" Type="http://schemas.openxmlformats.org/officeDocument/2006/relationships/slide" Target="slides/slide220.xml"/><Relationship Id="rId102" Type="http://schemas.openxmlformats.org/officeDocument/2006/relationships/slide" Target="slides/slide98.xml"/><Relationship Id="rId223" Type="http://schemas.openxmlformats.org/officeDocument/2006/relationships/slide" Target="slides/slide219.xml"/><Relationship Id="rId101" Type="http://schemas.openxmlformats.org/officeDocument/2006/relationships/slide" Target="slides/slide97.xml"/><Relationship Id="rId222" Type="http://schemas.openxmlformats.org/officeDocument/2006/relationships/slide" Target="slides/slide218.xml"/><Relationship Id="rId100" Type="http://schemas.openxmlformats.org/officeDocument/2006/relationships/slide" Target="slides/slide96.xml"/><Relationship Id="rId221" Type="http://schemas.openxmlformats.org/officeDocument/2006/relationships/slide" Target="slides/slide217.xml"/><Relationship Id="rId217" Type="http://schemas.openxmlformats.org/officeDocument/2006/relationships/slide" Target="slides/slide213.xml"/><Relationship Id="rId216" Type="http://schemas.openxmlformats.org/officeDocument/2006/relationships/slide" Target="slides/slide212.xml"/><Relationship Id="rId215" Type="http://schemas.openxmlformats.org/officeDocument/2006/relationships/slide" Target="slides/slide211.xml"/><Relationship Id="rId214" Type="http://schemas.openxmlformats.org/officeDocument/2006/relationships/slide" Target="slides/slide210.xml"/><Relationship Id="rId219" Type="http://schemas.openxmlformats.org/officeDocument/2006/relationships/slide" Target="slides/slide215.xml"/><Relationship Id="rId218" Type="http://schemas.openxmlformats.org/officeDocument/2006/relationships/slide" Target="slides/slide214.xml"/><Relationship Id="rId213" Type="http://schemas.openxmlformats.org/officeDocument/2006/relationships/slide" Target="slides/slide209.xml"/><Relationship Id="rId212" Type="http://schemas.openxmlformats.org/officeDocument/2006/relationships/slide" Target="slides/slide208.xml"/><Relationship Id="rId211" Type="http://schemas.openxmlformats.org/officeDocument/2006/relationships/slide" Target="slides/slide207.xml"/><Relationship Id="rId210" Type="http://schemas.openxmlformats.org/officeDocument/2006/relationships/slide" Target="slides/slide206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121" Type="http://schemas.openxmlformats.org/officeDocument/2006/relationships/slide" Target="slides/slide117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10" Type="http://schemas.openxmlformats.org/officeDocument/2006/relationships/slide" Target="slides/slide106.xml"/><Relationship Id="rId231" Type="http://schemas.openxmlformats.org/officeDocument/2006/relationships/font" Target="fonts/Montserrat-boldItalic.fntdata"/><Relationship Id="rId230" Type="http://schemas.openxmlformats.org/officeDocument/2006/relationships/font" Target="fonts/Montserrat-italic.fntdata"/><Relationship Id="rId114" Type="http://schemas.openxmlformats.org/officeDocument/2006/relationships/slide" Target="slides/slide110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206" Type="http://schemas.openxmlformats.org/officeDocument/2006/relationships/slide" Target="slides/slide202.xml"/><Relationship Id="rId205" Type="http://schemas.openxmlformats.org/officeDocument/2006/relationships/slide" Target="slides/slide201.xml"/><Relationship Id="rId204" Type="http://schemas.openxmlformats.org/officeDocument/2006/relationships/slide" Target="slides/slide200.xml"/><Relationship Id="rId203" Type="http://schemas.openxmlformats.org/officeDocument/2006/relationships/slide" Target="slides/slide199.xml"/><Relationship Id="rId209" Type="http://schemas.openxmlformats.org/officeDocument/2006/relationships/slide" Target="slides/slide205.xml"/><Relationship Id="rId208" Type="http://schemas.openxmlformats.org/officeDocument/2006/relationships/slide" Target="slides/slide204.xml"/><Relationship Id="rId207" Type="http://schemas.openxmlformats.org/officeDocument/2006/relationships/slide" Target="slides/slide203.xml"/><Relationship Id="rId202" Type="http://schemas.openxmlformats.org/officeDocument/2006/relationships/slide" Target="slides/slide198.xml"/><Relationship Id="rId201" Type="http://schemas.openxmlformats.org/officeDocument/2006/relationships/slide" Target="slides/slide197.xml"/><Relationship Id="rId200" Type="http://schemas.openxmlformats.org/officeDocument/2006/relationships/slide" Target="slides/slide19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gpgstudy.com/forum/viewtopic.php?t=2097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stechnica.com/gadgets/2002/07/caching/2/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Thread vs event :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https://web.stanford.edu/~ouster/cgi-bin/papers/threads.pdf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Shape 152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Shape 1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코드</a:t>
            </a:r>
            <a:r>
              <a:rPr lang="en"/>
              <a:t>를 도식화해서 살펴보면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main() 메서드는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Thread.start()를 실행합니다.</a:t>
            </a: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Shape 154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Shape 1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Thread.start()</a:t>
            </a:r>
            <a:r>
              <a:rPr lang="en"/>
              <a:t>가 수행되고 나면</a:t>
            </a: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Shape 155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Shape 15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sub 스레드</a:t>
            </a:r>
            <a:r>
              <a:rPr lang="en"/>
              <a:t>가 생성되게 됩니다.</a:t>
            </a: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Shape 158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Shape 15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이</a:t>
            </a:r>
            <a:r>
              <a:rPr lang="en"/>
              <a:t>제 </a:t>
            </a:r>
            <a:r>
              <a:rPr lang="en"/>
              <a:t>main 스레드</a:t>
            </a:r>
            <a:r>
              <a:rPr lang="en"/>
              <a:t>와 sub 스레드는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서로의 실행순서와 상관없이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개별적은 컨텍스트에서 동작하게됩니다.</a:t>
            </a: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Shape 160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Shape 16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Shape 163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Shape 1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Shape 166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Shape 1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Shape 169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Shape 16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Shape 170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Shape 17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Shape 170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Shape 17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Shape 171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Shape 1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Shape 172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Shape 17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Shape 173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Shape 17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Shape 174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Shape 1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Shape 174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Shape 17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Shape 175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Shape 17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Shape 176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Shape 17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Shape 177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Shape 17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Shape 177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Shape 17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Shape 178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" name="Shape 17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Shape 178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Shape 17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Shape 179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Shape 17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Shape 180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4" name="Shape 18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Shape 180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Shape 18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Shape 181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Shape 18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since 1.5 2004</a:t>
            </a: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Shape 182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Shape 1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Shape 183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Shape 18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Shape 184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Shape 18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Shape 184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Shape 18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Shape 185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Shape 18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Shape 186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Shape 1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Shape 187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Shape 18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Shape 187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Shape 18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Shape 188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Shape 1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Shape 189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Shape 18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Shape 189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Shape 18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Shape 190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Shape 19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Shape 191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Shape 1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Shape 191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Shape 19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리눅</a:t>
            </a:r>
            <a:r>
              <a:rPr lang="en"/>
              <a:t>스 기준으로 커널영역에 생성되는 task_struct라는 구조체가 만들어지는데.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(클릭)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이 구조체를 통해 스케쥴링을합니다.</a:t>
            </a:r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Shape 192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Shape 19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Shape 193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Shape 1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Shape 193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Shape 19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Shape 194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Shape 19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Shape 194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Shape 19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Shape 195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Shape 19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Shape 195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Shape 19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콜백헬</a:t>
            </a:r>
            <a:r>
              <a:rPr lang="en"/>
              <a:t>을 경험하시게 될 것입니다.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그리고 중첩된 future 마다 스레드 자원을 점유하고 있어 스레드 자원을 효과적으로 사용하기 어렵습니다.</a:t>
            </a:r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Shape 196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Shape 1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Shape 197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Shape 19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Shape 197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Shape 19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메인스레드</a:t>
            </a:r>
            <a:r>
              <a:rPr lang="en"/>
              <a:t>는 cf.get() 구문에서 스레드가 멈추게되고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Shape 198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7" name="Shape 19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sub 스레드에</a:t>
            </a:r>
            <a:r>
              <a:rPr lang="en"/>
              <a:t>서 동작하는 cf.complete()에 값이 completablefuture에 할당되면 기존 main 스레드의 블럭을 해제하고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Shape 199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Shape 19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main 스레드</a:t>
            </a:r>
            <a:r>
              <a:rPr lang="en"/>
              <a:t>가 동작하게 됩니다.</a:t>
            </a: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Shape 200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Shape 20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completablefuture</a:t>
            </a:r>
            <a:r>
              <a:rPr lang="en"/>
              <a:t>는 java 8 피쳐이므로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java8 피처중 lambda를 사용하면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익명 클래스를 사용하는 형태보다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코드를 줄일 수 있고 가독성을 증가 시켜줍니다.</a:t>
            </a:r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Shape 201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Shape 20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기본적</a:t>
            </a:r>
            <a:r>
              <a:rPr lang="en"/>
              <a:t>인 completablefuture의 동작을 보았고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completablefuture의 주요 동작을 살펴보겠습니다.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기존 future와 다르게 CompletionStage 인터페이스에는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하나의 completablefuture의 메서드 체이닝을 통해 태스크간 순서나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completablefuture들간의 조합같은 기능들을 지원하며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이런 것들은 functional programming쪽에서 영향을 받았습니다.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CompletableFuture, Monad란 키워드로 구글링해보시면 관련 문서를 참조할 수 있습니다.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Shape 201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Shape 20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Shape 202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Shape 20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Shape 203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Shape 2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Shape 204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" name="Shape 20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hape 205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Shape 2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Shape 206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Shape 2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그리</a:t>
            </a:r>
            <a:r>
              <a:rPr lang="en"/>
              <a:t>고 실행중인 스레드를 간단히 변경할 수 있습니다.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Shape 206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Shape 20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Shape 208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3" name="Shape 20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Shape 209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Shape 2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Shape 209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Shape 20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Shape 210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Shape 2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Shape 211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6" name="Shape 2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Shape 212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Shape 2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Shape 213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Shape 2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Shape 214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Shape 2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Java8의 parallelStream은 좀 다르고…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이런 부족한 점을 채울수 있는 것은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이일민님의 발표중에 Flux 부분에서 답을 발견할 수 있다고 생각합니다.</a:t>
            </a:r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Shape 214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Shape 2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Shape 215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" name="Shape 2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Shape 216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Shape 2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Shape 216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Shape 2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Shape 217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Shape 2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Shape 218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Shape 2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Shape 219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Shape 2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Shape 221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Shape 2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Shape 223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Shape 2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Shape 225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Shape 2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Shape 227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5" name="Shape 2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Shape 229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Shape 2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Shape 231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Shape 2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Shape 233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Shape 2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Shape 233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Shape 2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Shape 234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Shape 2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Shape 234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Shape 2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Shape 235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Shape 2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Shape 236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Shape 2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Shape 236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" name="Shape 2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Shape 237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Shape 2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Shape 238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Shape 2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Shape 238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8" name="Shape 2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Shape 239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Shape 2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Shape 239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0" name="Shape 2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Shape 240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Shape 2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Shape 241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Shape 2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Shape 242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2" name="Shape 2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Shape 243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3" name="Shape 24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Shape 243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Shape 2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Shape 245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Shape 2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Shape 246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3" name="Shape 2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Shape 247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5" name="Shape 2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Shape 248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7" name="Shape 2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Shape 250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1" name="Shape 2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Shape 251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1" name="Shape 2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Shape 252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1" name="Shape 2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Shape 253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Shape 25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Shape 254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1" name="Shape 2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Shape 254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" name="Shape 25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Shape 255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3" name="Shape 25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Shape 255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9" name="Shape 25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Shape 256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Shape 25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Shape 257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1" name="Shape 2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다</a:t>
            </a:r>
            <a:r>
              <a:rPr lang="en"/>
              <a:t>소 이견이 있을수 있지만 몇가지 웹프레임워크를 정리해보면...</a:t>
            </a:r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Shape 257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7" name="Shape 25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Shape 258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4" name="Shape 25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Shape 258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0" name="Shape 25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Shape 259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Shape 2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Shape 260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2" name="Shape 26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Shape 260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Shape 26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Shape 261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Shape 26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Shape 262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1" name="Shape 2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Shape 262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8" name="Shape 26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Shape 263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4" name="Shape 26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Shape 264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Shape 2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하나</a:t>
            </a:r>
            <a:r>
              <a:rPr lang="en"/>
              <a:t>의 프로세스에서 여러 스레드가 동작하는것을 멀티 스레드 방식이라고 지칭합니다.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메모</a:t>
            </a:r>
            <a:r>
              <a:rPr lang="en"/>
              <a:t>리 공유측면에서 </a:t>
            </a:r>
            <a:r>
              <a:rPr lang="en"/>
              <a:t>멀티프로세</a:t>
            </a:r>
            <a:r>
              <a:rPr lang="en"/>
              <a:t>스 모델보다 </a:t>
            </a:r>
            <a:r>
              <a:rPr lang="en"/>
              <a:t>코드</a:t>
            </a:r>
            <a:r>
              <a:rPr lang="en"/>
              <a:t>를 짤때 편하고, 성능도 좋다.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하지만 멀티스레드 모델에비해 스레드 모델의 단점은 자식 스레드가 오류가 나면 부모스레드까지 오류가 전파되어 에러처리에 신중해야한다는점이 있습니다.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그래서 웹브라우저 크롬은 안정성을 위해 탭마다 프로세스를 만드는 전략을 취하기도합니다.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그리고 스레드들간에 HEAP 공간을 공유할 수 있다는점은 동시성이라는 이슈가 발생합니다.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동기,논블럭 소켓 : </a:t>
            </a:r>
            <a:r>
              <a:rPr lang="en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http://www.gpgstudy.com/forum/viewtopic.php?t=2097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Shape 6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Shape 6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Shape 6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Shape 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Shape 6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Shape 6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Shape 6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출처: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https://arstechnica.com/gadgets/2002/07/caching/2/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https://blog.codinghorror.com/the-infinite-space-between-words/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I/O가 느린것을 커버하기 위해 캐시 정책을 사용하는데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스레드간에 힙을 공유하기 때문에 캐시를 HIT할 확률이 높은데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다른 프로세스의 스레드인 경우는 기존에 캐싱한 정보를 사용할수 없다.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Shape 7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Shape 7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Shape 7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Shape 7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Shape 7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Shape 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Shape 8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Shape 8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하지만 스레드풀이 꽉찬다면?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Shape 8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Shape 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Shape 8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Shape 9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Shape 9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스레드풀 매니저는 스레드큐에 있는것을 꺼내서 사용할 수 있는 스레드에 동작시킵니다.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Shape 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Shape 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많은 스레드 요청 상황이와도 먼저 큐에 차곡차곡 쌓이고 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Shape 9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Shape 10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큐에 쌓인 순서대로 스레드풀 매니저는 가용한 스레드에 할당하기 때문에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hape 102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Shape 10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스레드큐가 없어 생기는 스레드 사용 요청 불가 문제상황은 해결을 하였습니다.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스레드풀방식은 비동기 프로그래밍에서 적극적으로 사용되고 있습니다.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Shape 1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Shape 1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Shape 10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virtual machine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자바 virtual machine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JVM은  가상의 기계란 말처럼 소프트웨어로 기계를 흉내낸것입니다.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Shape 10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java internal이란 키워드로 구글링하면 쉽게 볼 수 있는 JVM 내부 모습인데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천천히 살펴보면 OS가 만든 Process의 메모리 구조와 비슷면을 발견할 수 있습니다..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그리고 JVM은 내부적으로 H/W 자원을 소프트웨어적으로 구현했습니다.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소프트웨어적인 기계이면서 OS같이 동작하기도하는 아주 복잡한 소프트웨어입니다.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복잡하긴한데….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굳이 java 언어가 아니더라도 JVM 기반 언어들이 많이 만들어지는 것은 JVM이 잘 만들어져있다는 의미이기도한 것 같습니다.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Shape 10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Shape 10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Shape 10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Shape 10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socket</a:t>
            </a:r>
            <a:r>
              <a:rPr lang="en"/>
              <a:t>을 통해 진행하는 </a:t>
            </a:r>
            <a:r>
              <a:rPr lang="en"/>
              <a:t>HTTP </a:t>
            </a:r>
            <a:r>
              <a:rPr lang="en"/>
              <a:t>통신은 request후 response 완료때까지 thread를 block한다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이때 서버의 응답이 느려진다던지 network 상태가 안좋다던지하게되면 thread가 블럭되는 시간은 더 느려지게된다.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Shape 1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Shape 114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Shape 1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Shape 1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Shape 116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Shape 1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Shape 118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Shape 1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Shape 120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Shape 1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Shape 122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Shape 1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Shape 124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Shape 1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Shape 126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Shape 1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Shape 128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Shape 1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Shape 1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Shape 131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Shape 1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Shape 132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Shape 1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Shape 135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Shape 1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각각</a:t>
            </a:r>
            <a:r>
              <a:rPr lang="en"/>
              <a:t>의 스레드들은 다른 컨텍스트에서 개별적인 실행 순서에 의해 자신에게 할당된 API를 호출하고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Shape 1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Shape 142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Shape 1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API 응답을 받은 후에는 main 스레드가 wait 상태에서 벗어나 동작한다.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비동기코드를 사용함으로써 기존 순차적으로 호출했던 작업이 3초가 걸렸것에비해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1/3의 시간을 단축할 수 있게된다.</a:t>
            </a: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Shape 145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Shape 1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Shape 146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Shape 1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Shape 147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Shape 1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Shape 147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Shape 1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Shape 148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Shape 1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java 프로그램을</a:t>
            </a:r>
            <a:r>
              <a:rPr lang="en"/>
              <a:t> 실행하면 jvm이 로딩되고 public static void main 메서드가 프로그램의 시작점이 되는데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이 main 메서드도 스레드에서 실행된다.</a:t>
            </a: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Shape 149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Shape 1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Shape 150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Shape 1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메</a:t>
            </a:r>
            <a:r>
              <a:rPr lang="en"/>
              <a:t>인 스레드가 실행하는 메서드들입니다.</a:t>
            </a: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Shape 151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Shape 1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메</a:t>
            </a:r>
            <a:r>
              <a:rPr lang="en"/>
              <a:t>인 스레드가 생성한 sub 스레드의 엔트리포인트는 Runnable 인터페이스의 run메서드 구현한 메서드가 동작하게 됩니다.</a:t>
            </a: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Shape 151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Shape 1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sub 스레드에</a:t>
            </a:r>
            <a:r>
              <a:rPr lang="en"/>
              <a:t>서 동작하는 메서드는 run, println, getAPI 메서드들을 실행하고 있습니다.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참고로 getAPI란 이름의 메서드는 오래걸리는 작업을 의미하고 있습니다.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bg>
      <p:bgPr>
        <a:solidFill>
          <a:srgbClr val="C7F464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3012325" y="2220412"/>
            <a:ext cx="5445900" cy="1804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r">
              <a:spcBef>
                <a:spcPts val="0"/>
              </a:spcBef>
              <a:buSzPct val="100000"/>
              <a:defRPr sz="4800"/>
            </a:lvl1pPr>
            <a:lvl2pPr lvl="1" algn="r">
              <a:spcBef>
                <a:spcPts val="0"/>
              </a:spcBef>
              <a:buSzPct val="100000"/>
              <a:defRPr sz="6000"/>
            </a:lvl2pPr>
            <a:lvl3pPr lvl="2" algn="r">
              <a:spcBef>
                <a:spcPts val="0"/>
              </a:spcBef>
              <a:buSzPct val="100000"/>
              <a:defRPr sz="6000"/>
            </a:lvl3pPr>
            <a:lvl4pPr lvl="3" algn="r">
              <a:spcBef>
                <a:spcPts val="0"/>
              </a:spcBef>
              <a:buSzPct val="100000"/>
              <a:defRPr sz="6000"/>
            </a:lvl4pPr>
            <a:lvl5pPr lvl="4" algn="r">
              <a:spcBef>
                <a:spcPts val="0"/>
              </a:spcBef>
              <a:buSzPct val="100000"/>
              <a:defRPr sz="6000"/>
            </a:lvl5pPr>
            <a:lvl6pPr lvl="5" algn="r">
              <a:spcBef>
                <a:spcPts val="0"/>
              </a:spcBef>
              <a:buSzPct val="100000"/>
              <a:defRPr sz="6000"/>
            </a:lvl6pPr>
            <a:lvl7pPr lvl="6" algn="r">
              <a:spcBef>
                <a:spcPts val="0"/>
              </a:spcBef>
              <a:buSzPct val="100000"/>
              <a:defRPr sz="6000"/>
            </a:lvl7pPr>
            <a:lvl8pPr lvl="7" algn="r">
              <a:spcBef>
                <a:spcPts val="0"/>
              </a:spcBef>
              <a:buSzPct val="100000"/>
              <a:defRPr sz="6000"/>
            </a:lvl8pPr>
            <a:lvl9pPr lvl="8" algn="r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10" name="Shape 10"/>
          <p:cNvSpPr/>
          <p:nvPr/>
        </p:nvSpPr>
        <p:spPr>
          <a:xfrm>
            <a:off x="6208125" y="4214587"/>
            <a:ext cx="2250000" cy="1032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bg>
      <p:bgPr>
        <a:solidFill>
          <a:srgbClr val="4ECDC4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 txBox="1"/>
          <p:nvPr>
            <p:ph type="ctrTitle"/>
          </p:nvPr>
        </p:nvSpPr>
        <p:spPr>
          <a:xfrm>
            <a:off x="685800" y="2897793"/>
            <a:ext cx="4505400" cy="143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r">
              <a:spcBef>
                <a:spcPts val="0"/>
              </a:spcBef>
              <a:buClr>
                <a:srgbClr val="FFFFFF"/>
              </a:buClr>
              <a:buSzPct val="100000"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6101100" y="2863388"/>
            <a:ext cx="2446500" cy="1432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1pPr>
            <a:lvl2pPr lvl="1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2pPr>
            <a:lvl3pPr lvl="2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3pPr>
            <a:lvl4pPr lvl="3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4pPr>
            <a:lvl5pPr lvl="4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5pPr>
            <a:lvl6pPr lvl="5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6pPr>
            <a:lvl7pPr lvl="6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7pPr>
            <a:lvl8pPr lvl="7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8pPr>
            <a:lvl9pPr lvl="8" rtl="0">
              <a:spcBef>
                <a:spcPts val="0"/>
              </a:spcBef>
              <a:buClr>
                <a:srgbClr val="738498"/>
              </a:buClr>
              <a:buSzPct val="100000"/>
              <a:buNone/>
              <a:defRPr sz="2200">
                <a:solidFill>
                  <a:srgbClr val="73849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3165233" y="462949"/>
            <a:ext cx="4809000" cy="325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grpSp>
        <p:nvGrpSpPr>
          <p:cNvPr id="18" name="Shape 18"/>
          <p:cNvGrpSpPr/>
          <p:nvPr/>
        </p:nvGrpSpPr>
        <p:grpSpPr>
          <a:xfrm>
            <a:off x="801025" y="1254240"/>
            <a:ext cx="1957200" cy="710984"/>
            <a:chOff x="801025" y="1367520"/>
            <a:chExt cx="1957200" cy="947979"/>
          </a:xfrm>
        </p:grpSpPr>
        <p:sp>
          <p:nvSpPr>
            <p:cNvPr id="19" name="Shape 19"/>
            <p:cNvSpPr txBox="1"/>
            <p:nvPr/>
          </p:nvSpPr>
          <p:spPr>
            <a:xfrm>
              <a:off x="801025" y="1367520"/>
              <a:ext cx="1957200" cy="871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9400">
                  <a:solidFill>
                    <a:srgbClr val="454F5B"/>
                  </a:solidFill>
                </a:rPr>
                <a:t>‘’</a:t>
              </a:r>
            </a:p>
          </p:txBody>
        </p:sp>
        <p:sp>
          <p:nvSpPr>
            <p:cNvPr id="20" name="Shape 20"/>
            <p:cNvSpPr/>
            <p:nvPr/>
          </p:nvSpPr>
          <p:spPr>
            <a:xfrm>
              <a:off x="1397398" y="1543299"/>
              <a:ext cx="772200" cy="772200"/>
            </a:xfrm>
            <a:prstGeom prst="rect">
              <a:avLst/>
            </a:prstGeom>
            <a:noFill/>
            <a:ln cap="flat" cmpd="sng" w="76200">
              <a:solidFill>
                <a:srgbClr val="454F5B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/>
          <p:nvPr/>
        </p:nvSpPr>
        <p:spPr>
          <a:xfrm>
            <a:off x="813272" y="1129641"/>
            <a:ext cx="1533600" cy="1032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0" y="0"/>
            <a:ext cx="137700" cy="51435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691200" y="475724"/>
            <a:ext cx="7761600" cy="493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691200" y="1393425"/>
            <a:ext cx="3767400" cy="3532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85500" y="1393425"/>
            <a:ext cx="3767400" cy="3532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/>
          <p:nvPr/>
        </p:nvSpPr>
        <p:spPr>
          <a:xfrm>
            <a:off x="813272" y="1129641"/>
            <a:ext cx="1533600" cy="1032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0" y="0"/>
            <a:ext cx="137700" cy="51435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691200" y="475724"/>
            <a:ext cx="7761600" cy="493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691200" y="1393425"/>
            <a:ext cx="2501700" cy="3532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3321087" y="1393425"/>
            <a:ext cx="2501700" cy="3532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36" name="Shape 36"/>
          <p:cNvSpPr txBox="1"/>
          <p:nvPr>
            <p:ph idx="3" type="body"/>
          </p:nvPr>
        </p:nvSpPr>
        <p:spPr>
          <a:xfrm>
            <a:off x="5950975" y="1393425"/>
            <a:ext cx="2501700" cy="3532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/>
        </p:txBody>
      </p:sp>
      <p:sp>
        <p:nvSpPr>
          <p:cNvPr id="37" name="Shape 37"/>
          <p:cNvSpPr/>
          <p:nvPr/>
        </p:nvSpPr>
        <p:spPr>
          <a:xfrm>
            <a:off x="813272" y="1129641"/>
            <a:ext cx="1533600" cy="1032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0" y="0"/>
            <a:ext cx="137700" cy="51435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691200" y="475724"/>
            <a:ext cx="7761600" cy="493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/>
          <p:nvPr/>
        </p:nvSpPr>
        <p:spPr>
          <a:xfrm>
            <a:off x="0" y="0"/>
            <a:ext cx="137700" cy="51435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813272" y="1129641"/>
            <a:ext cx="1533600" cy="1032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457200" y="4335075"/>
            <a:ext cx="8229600" cy="705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360"/>
              </a:spcBef>
              <a:buClr>
                <a:srgbClr val="738498"/>
              </a:buClr>
              <a:buSzPct val="100000"/>
              <a:buNone/>
              <a:defRPr sz="1800">
                <a:solidFill>
                  <a:srgbClr val="738498"/>
                </a:solidFill>
              </a:defRPr>
            </a:lvl1pPr>
          </a:lstStyle>
          <a:p/>
        </p:txBody>
      </p:sp>
      <p:sp>
        <p:nvSpPr>
          <p:cNvPr id="45" name="Shape 45"/>
          <p:cNvSpPr/>
          <p:nvPr/>
        </p:nvSpPr>
        <p:spPr>
          <a:xfrm>
            <a:off x="3805198" y="4288941"/>
            <a:ext cx="1533600" cy="1032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-3" y="5040225"/>
            <a:ext cx="9144000" cy="1032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rgbClr val="4ECDC4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-3" y="5040225"/>
            <a:ext cx="9144000" cy="1032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691200" y="475724"/>
            <a:ext cx="7761600" cy="493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b="1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b="1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b="1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b="1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b="1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b="1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b="1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b="1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454F5B"/>
              </a:buClr>
              <a:buSzPct val="100000"/>
              <a:buFont typeface="Montserrat"/>
              <a:buNone/>
              <a:defRPr b="1" sz="3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C7F464"/>
              </a:buClr>
              <a:buSzPct val="100000"/>
              <a:buFont typeface="Montserrat"/>
              <a:buChar char="▣"/>
              <a:defRPr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480"/>
              </a:spcBef>
              <a:buClr>
                <a:srgbClr val="C7F464"/>
              </a:buClr>
              <a:buSzPct val="100000"/>
              <a:buFont typeface="Montserrat"/>
              <a:buChar char="□"/>
              <a:defRPr sz="2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480"/>
              </a:spcBef>
              <a:buClr>
                <a:srgbClr val="C7F464"/>
              </a:buClr>
              <a:buSzPct val="100000"/>
              <a:buFont typeface="Montserrat"/>
              <a:defRPr sz="2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360"/>
              </a:spcBef>
              <a:buClr>
                <a:srgbClr val="C7F464"/>
              </a:buClr>
              <a:buSzPct val="100000"/>
              <a:buFont typeface="Montserrat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0.png"/><Relationship Id="rId4" Type="http://schemas.openxmlformats.org/officeDocument/2006/relationships/image" Target="../media/image0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4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6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6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6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2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4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4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8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9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9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9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9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2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9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9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0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0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2.png"/><Relationship Id="rId4" Type="http://schemas.openxmlformats.org/officeDocument/2006/relationships/image" Target="../media/image04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9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1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2.png"/><Relationship Id="rId4" Type="http://schemas.openxmlformats.org/officeDocument/2006/relationships/image" Target="../media/image04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1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1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25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25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25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25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6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6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2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41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41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41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41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41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41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41.png"/><Relationship Id="rId4" Type="http://schemas.openxmlformats.org/officeDocument/2006/relationships/image" Target="../media/image30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2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31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31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31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31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31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6.png"/><Relationship Id="rId4" Type="http://schemas.openxmlformats.org/officeDocument/2006/relationships/image" Target="../media/image02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31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31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2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32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38.png"/><Relationship Id="rId4" Type="http://schemas.openxmlformats.org/officeDocument/2006/relationships/image" Target="../media/image09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09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png"/><Relationship Id="rId4" Type="http://schemas.openxmlformats.org/officeDocument/2006/relationships/image" Target="../media/image0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2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38.png"/><Relationship Id="rId4" Type="http://schemas.openxmlformats.org/officeDocument/2006/relationships/image" Target="../media/image09.png"/><Relationship Id="rId5" Type="http://schemas.openxmlformats.org/officeDocument/2006/relationships/image" Target="../media/image39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38.png"/><Relationship Id="rId4" Type="http://schemas.openxmlformats.org/officeDocument/2006/relationships/image" Target="../media/image09.png"/><Relationship Id="rId5" Type="http://schemas.openxmlformats.org/officeDocument/2006/relationships/image" Target="../media/image39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09.png"/><Relationship Id="rId6" Type="http://schemas.openxmlformats.org/officeDocument/2006/relationships/image" Target="../media/image39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Relationship Id="rId5" Type="http://schemas.openxmlformats.org/officeDocument/2006/relationships/image" Target="../media/image36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6.xml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9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2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46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43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9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2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42.pn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1.xml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44.pn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3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0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2.png"/><Relationship Id="rId4" Type="http://schemas.openxmlformats.org/officeDocument/2006/relationships/image" Target="../media/image0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02.png"/><Relationship Id="rId4" Type="http://schemas.openxmlformats.org/officeDocument/2006/relationships/image" Target="../media/image0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2.png"/><Relationship Id="rId4" Type="http://schemas.openxmlformats.org/officeDocument/2006/relationships/image" Target="../media/image0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2.png"/><Relationship Id="rId4" Type="http://schemas.openxmlformats.org/officeDocument/2006/relationships/image" Target="../media/image07.png"/><Relationship Id="rId5" Type="http://schemas.openxmlformats.org/officeDocument/2006/relationships/image" Target="../media/image0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02.png"/><Relationship Id="rId4" Type="http://schemas.openxmlformats.org/officeDocument/2006/relationships/image" Target="../media/image0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02.png"/><Relationship Id="rId4" Type="http://schemas.openxmlformats.org/officeDocument/2006/relationships/image" Target="../media/image0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02.png"/><Relationship Id="rId4" Type="http://schemas.openxmlformats.org/officeDocument/2006/relationships/image" Target="../media/image07.png"/><Relationship Id="rId5" Type="http://schemas.openxmlformats.org/officeDocument/2006/relationships/image" Target="../media/image0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02.png"/><Relationship Id="rId4" Type="http://schemas.openxmlformats.org/officeDocument/2006/relationships/image" Target="../media/image0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02.png"/><Relationship Id="rId4" Type="http://schemas.openxmlformats.org/officeDocument/2006/relationships/image" Target="../media/image0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02.png"/><Relationship Id="rId4" Type="http://schemas.openxmlformats.org/officeDocument/2006/relationships/image" Target="../media/image0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02.png"/><Relationship Id="rId4" Type="http://schemas.openxmlformats.org/officeDocument/2006/relationships/image" Target="../media/image0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02.png"/><Relationship Id="rId4" Type="http://schemas.openxmlformats.org/officeDocument/2006/relationships/image" Target="../media/image0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ctrTitle"/>
          </p:nvPr>
        </p:nvSpPr>
        <p:spPr>
          <a:xfrm>
            <a:off x="574450" y="2220425"/>
            <a:ext cx="7883700" cy="180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프로세스,</a:t>
            </a:r>
            <a:r>
              <a:rPr lang="en"/>
              <a:t> 스레드,리액티브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 sz="2400"/>
              <a:t>부종민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775" y="1551149"/>
            <a:ext cx="860874" cy="860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Shape 114"/>
          <p:cNvGrpSpPr/>
          <p:nvPr/>
        </p:nvGrpSpPr>
        <p:grpSpPr>
          <a:xfrm>
            <a:off x="2394775" y="2320075"/>
            <a:ext cx="1574700" cy="2183487"/>
            <a:chOff x="2394775" y="1634275"/>
            <a:chExt cx="1574700" cy="2183487"/>
          </a:xfrm>
        </p:grpSpPr>
        <p:grpSp>
          <p:nvGrpSpPr>
            <p:cNvPr id="115" name="Shape 115"/>
            <p:cNvGrpSpPr/>
            <p:nvPr/>
          </p:nvGrpSpPr>
          <p:grpSpPr>
            <a:xfrm>
              <a:off x="2429625" y="2271950"/>
              <a:ext cx="1404900" cy="1545812"/>
              <a:chOff x="5762325" y="3113475"/>
              <a:chExt cx="1404900" cy="1545812"/>
            </a:xfrm>
          </p:grpSpPr>
          <p:sp>
            <p:nvSpPr>
              <p:cNvPr id="116" name="Shape 116"/>
              <p:cNvSpPr/>
              <p:nvPr/>
            </p:nvSpPr>
            <p:spPr>
              <a:xfrm>
                <a:off x="5762325" y="3776087"/>
                <a:ext cx="1404900" cy="883200"/>
              </a:xfrm>
              <a:prstGeom prst="cube">
                <a:avLst>
                  <a:gd fmla="val 25000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CODE</a:t>
                </a:r>
              </a:p>
            </p:txBody>
          </p:sp>
          <p:sp>
            <p:nvSpPr>
              <p:cNvPr id="117" name="Shape 117"/>
              <p:cNvSpPr/>
              <p:nvPr/>
            </p:nvSpPr>
            <p:spPr>
              <a:xfrm>
                <a:off x="5762325" y="3113475"/>
                <a:ext cx="1404900" cy="883200"/>
              </a:xfrm>
              <a:prstGeom prst="cube">
                <a:avLst>
                  <a:gd fmla="val 25000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DATA</a:t>
                </a:r>
              </a:p>
            </p:txBody>
          </p:sp>
        </p:grpSp>
        <p:sp>
          <p:nvSpPr>
            <p:cNvPr id="118" name="Shape 118"/>
            <p:cNvSpPr txBox="1"/>
            <p:nvPr/>
          </p:nvSpPr>
          <p:spPr>
            <a:xfrm>
              <a:off x="2394775" y="1634275"/>
              <a:ext cx="1574700" cy="5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sz="2400"/>
                <a:t>프로그램</a:t>
              </a:r>
            </a:p>
          </p:txBody>
        </p:sp>
      </p:grpSp>
      <p:sp>
        <p:nvSpPr>
          <p:cNvPr id="119" name="Shape 119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  <p:grpSp>
        <p:nvGrpSpPr>
          <p:cNvPr id="120" name="Shape 120"/>
          <p:cNvGrpSpPr/>
          <p:nvPr/>
        </p:nvGrpSpPr>
        <p:grpSpPr>
          <a:xfrm>
            <a:off x="6418475" y="986037"/>
            <a:ext cx="1663175" cy="3452575"/>
            <a:chOff x="6418475" y="1290837"/>
            <a:chExt cx="1663175" cy="3452575"/>
          </a:xfrm>
        </p:grpSpPr>
        <p:grpSp>
          <p:nvGrpSpPr>
            <p:cNvPr id="121" name="Shape 121"/>
            <p:cNvGrpSpPr/>
            <p:nvPr/>
          </p:nvGrpSpPr>
          <p:grpSpPr>
            <a:xfrm>
              <a:off x="6418475" y="1892725"/>
              <a:ext cx="1404900" cy="2850687"/>
              <a:chOff x="5762325" y="1808600"/>
              <a:chExt cx="1404900" cy="2850687"/>
            </a:xfrm>
          </p:grpSpPr>
          <p:sp>
            <p:nvSpPr>
              <p:cNvPr id="122" name="Shape 122"/>
              <p:cNvSpPr/>
              <p:nvPr/>
            </p:nvSpPr>
            <p:spPr>
              <a:xfrm>
                <a:off x="5762325" y="3776087"/>
                <a:ext cx="1404900" cy="883200"/>
              </a:xfrm>
              <a:prstGeom prst="cube">
                <a:avLst>
                  <a:gd fmla="val 25000" name="adj"/>
                </a:avLst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CODE</a:t>
                </a:r>
              </a:p>
            </p:txBody>
          </p:sp>
          <p:sp>
            <p:nvSpPr>
              <p:cNvPr id="123" name="Shape 123"/>
              <p:cNvSpPr/>
              <p:nvPr/>
            </p:nvSpPr>
            <p:spPr>
              <a:xfrm>
                <a:off x="5762325" y="3113475"/>
                <a:ext cx="1404900" cy="883200"/>
              </a:xfrm>
              <a:prstGeom prst="cube">
                <a:avLst>
                  <a:gd fmla="val 25000" name="adj"/>
                </a:avLst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DATA</a:t>
                </a:r>
              </a:p>
            </p:txBody>
          </p:sp>
          <p:sp>
            <p:nvSpPr>
              <p:cNvPr id="124" name="Shape 124"/>
              <p:cNvSpPr/>
              <p:nvPr/>
            </p:nvSpPr>
            <p:spPr>
              <a:xfrm>
                <a:off x="5762325" y="2464750"/>
                <a:ext cx="1404900" cy="883200"/>
              </a:xfrm>
              <a:prstGeom prst="cube">
                <a:avLst>
                  <a:gd fmla="val 25000" name="adj"/>
                </a:avLst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HEAP</a:t>
                </a:r>
              </a:p>
            </p:txBody>
          </p:sp>
          <p:sp>
            <p:nvSpPr>
              <p:cNvPr id="125" name="Shape 125"/>
              <p:cNvSpPr/>
              <p:nvPr/>
            </p:nvSpPr>
            <p:spPr>
              <a:xfrm>
                <a:off x="5762325" y="1808600"/>
                <a:ext cx="1404900" cy="883200"/>
              </a:xfrm>
              <a:prstGeom prst="cube">
                <a:avLst>
                  <a:gd fmla="val 25000" name="adj"/>
                </a:avLst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/>
                  <a:t>STACK</a:t>
                </a:r>
              </a:p>
            </p:txBody>
          </p:sp>
        </p:grpSp>
        <p:sp>
          <p:nvSpPr>
            <p:cNvPr id="126" name="Shape 126"/>
            <p:cNvSpPr txBox="1"/>
            <p:nvPr/>
          </p:nvSpPr>
          <p:spPr>
            <a:xfrm>
              <a:off x="6506950" y="1290837"/>
              <a:ext cx="1574700" cy="5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/>
                <a:t>프로세스</a:t>
              </a:r>
            </a:p>
          </p:txBody>
        </p:sp>
      </p:grpSp>
      <p:cxnSp>
        <p:nvCxnSpPr>
          <p:cNvPr id="127" name="Shape 127"/>
          <p:cNvCxnSpPr/>
          <p:nvPr/>
        </p:nvCxnSpPr>
        <p:spPr>
          <a:xfrm>
            <a:off x="4100175" y="3586650"/>
            <a:ext cx="218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1900" y="206700"/>
            <a:ext cx="1086300" cy="10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Shape 1530"/>
          <p:cNvSpPr/>
          <p:nvPr/>
        </p:nvSpPr>
        <p:spPr>
          <a:xfrm>
            <a:off x="1338750" y="1281650"/>
            <a:ext cx="25908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1" name="Shape 1531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비동기 API</a:t>
            </a:r>
          </a:p>
        </p:txBody>
      </p:sp>
      <p:sp>
        <p:nvSpPr>
          <p:cNvPr id="1532" name="Shape 1532"/>
          <p:cNvSpPr/>
          <p:nvPr/>
        </p:nvSpPr>
        <p:spPr>
          <a:xfrm>
            <a:off x="1835600" y="17017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3" name="Shape 1533"/>
          <p:cNvSpPr/>
          <p:nvPr/>
        </p:nvSpPr>
        <p:spPr>
          <a:xfrm>
            <a:off x="2590300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4" name="Shape 1534"/>
          <p:cNvSpPr/>
          <p:nvPr/>
        </p:nvSpPr>
        <p:spPr>
          <a:xfrm>
            <a:off x="3288000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5" name="Shape 1535"/>
          <p:cNvSpPr txBox="1"/>
          <p:nvPr/>
        </p:nvSpPr>
        <p:spPr>
          <a:xfrm>
            <a:off x="1338750" y="13291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main()</a:t>
            </a:r>
          </a:p>
        </p:txBody>
      </p:sp>
      <p:sp>
        <p:nvSpPr>
          <p:cNvPr id="1536" name="Shape 1536"/>
          <p:cNvSpPr txBox="1"/>
          <p:nvPr/>
        </p:nvSpPr>
        <p:spPr>
          <a:xfrm>
            <a:off x="2167750" y="1329150"/>
            <a:ext cx="8838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start()</a:t>
            </a:r>
          </a:p>
        </p:txBody>
      </p:sp>
      <p:sp>
        <p:nvSpPr>
          <p:cNvPr id="1537" name="Shape 1537"/>
          <p:cNvSpPr txBox="1"/>
          <p:nvPr/>
        </p:nvSpPr>
        <p:spPr>
          <a:xfrm>
            <a:off x="2865450" y="1329150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println</a:t>
            </a:r>
            <a:r>
              <a:rPr lang="en" sz="2000"/>
              <a:t>()</a:t>
            </a:r>
          </a:p>
        </p:txBody>
      </p:sp>
      <p:sp>
        <p:nvSpPr>
          <p:cNvPr id="1538" name="Shape 1538"/>
          <p:cNvSpPr txBox="1"/>
          <p:nvPr/>
        </p:nvSpPr>
        <p:spPr>
          <a:xfrm>
            <a:off x="759725" y="2370950"/>
            <a:ext cx="13053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main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스레드</a:t>
            </a:r>
          </a:p>
        </p:txBody>
      </p:sp>
      <p:cxnSp>
        <p:nvCxnSpPr>
          <p:cNvPr id="1539" name="Shape 1539"/>
          <p:cNvCxnSpPr/>
          <p:nvPr/>
        </p:nvCxnSpPr>
        <p:spPr>
          <a:xfrm>
            <a:off x="1950325" y="2055500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Shape 1544"/>
          <p:cNvSpPr/>
          <p:nvPr/>
        </p:nvSpPr>
        <p:spPr>
          <a:xfrm>
            <a:off x="1338750" y="1281650"/>
            <a:ext cx="25908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5" name="Shape 1545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비동기 API</a:t>
            </a:r>
          </a:p>
        </p:txBody>
      </p:sp>
      <p:sp>
        <p:nvSpPr>
          <p:cNvPr id="1546" name="Shape 1546"/>
          <p:cNvSpPr/>
          <p:nvPr/>
        </p:nvSpPr>
        <p:spPr>
          <a:xfrm>
            <a:off x="1835600" y="17017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7" name="Shape 1547"/>
          <p:cNvSpPr/>
          <p:nvPr/>
        </p:nvSpPr>
        <p:spPr>
          <a:xfrm>
            <a:off x="2590300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8" name="Shape 1548"/>
          <p:cNvSpPr/>
          <p:nvPr/>
        </p:nvSpPr>
        <p:spPr>
          <a:xfrm>
            <a:off x="3288000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9" name="Shape 1549"/>
          <p:cNvSpPr txBox="1"/>
          <p:nvPr/>
        </p:nvSpPr>
        <p:spPr>
          <a:xfrm>
            <a:off x="1338750" y="13291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main()</a:t>
            </a:r>
          </a:p>
        </p:txBody>
      </p:sp>
      <p:sp>
        <p:nvSpPr>
          <p:cNvPr id="1550" name="Shape 1550"/>
          <p:cNvSpPr txBox="1"/>
          <p:nvPr/>
        </p:nvSpPr>
        <p:spPr>
          <a:xfrm>
            <a:off x="2167750" y="1329150"/>
            <a:ext cx="8838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start()</a:t>
            </a:r>
          </a:p>
        </p:txBody>
      </p:sp>
      <p:sp>
        <p:nvSpPr>
          <p:cNvPr id="1551" name="Shape 1551"/>
          <p:cNvSpPr txBox="1"/>
          <p:nvPr/>
        </p:nvSpPr>
        <p:spPr>
          <a:xfrm>
            <a:off x="2865450" y="1329150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println()</a:t>
            </a:r>
          </a:p>
        </p:txBody>
      </p:sp>
      <p:sp>
        <p:nvSpPr>
          <p:cNvPr id="1552" name="Shape 1552"/>
          <p:cNvSpPr txBox="1"/>
          <p:nvPr/>
        </p:nvSpPr>
        <p:spPr>
          <a:xfrm>
            <a:off x="759725" y="2370950"/>
            <a:ext cx="13053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main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스레드</a:t>
            </a:r>
          </a:p>
        </p:txBody>
      </p:sp>
      <p:cxnSp>
        <p:nvCxnSpPr>
          <p:cNvPr id="1553" name="Shape 1553"/>
          <p:cNvCxnSpPr/>
          <p:nvPr/>
        </p:nvCxnSpPr>
        <p:spPr>
          <a:xfrm>
            <a:off x="1950325" y="2055500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54" name="Shape 1554"/>
          <p:cNvCxnSpPr/>
          <p:nvPr/>
        </p:nvCxnSpPr>
        <p:spPr>
          <a:xfrm>
            <a:off x="1950325" y="2188800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9" name="Shape 1559"/>
          <p:cNvGrpSpPr/>
          <p:nvPr/>
        </p:nvGrpSpPr>
        <p:grpSpPr>
          <a:xfrm>
            <a:off x="4736275" y="1281650"/>
            <a:ext cx="3609925" cy="3546900"/>
            <a:chOff x="4736275" y="1281650"/>
            <a:chExt cx="3609925" cy="3546900"/>
          </a:xfrm>
        </p:grpSpPr>
        <p:grpSp>
          <p:nvGrpSpPr>
            <p:cNvPr id="1560" name="Shape 1560"/>
            <p:cNvGrpSpPr/>
            <p:nvPr/>
          </p:nvGrpSpPr>
          <p:grpSpPr>
            <a:xfrm>
              <a:off x="4736275" y="1320206"/>
              <a:ext cx="3609925" cy="3326343"/>
              <a:chOff x="4736275" y="1320206"/>
              <a:chExt cx="3609925" cy="3326343"/>
            </a:xfrm>
          </p:grpSpPr>
          <p:sp>
            <p:nvSpPr>
              <p:cNvPr id="1561" name="Shape 1561"/>
              <p:cNvSpPr/>
              <p:nvPr/>
            </p:nvSpPr>
            <p:spPr>
              <a:xfrm>
                <a:off x="5812150" y="1701750"/>
                <a:ext cx="95700" cy="2944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Shape 1562"/>
              <p:cNvSpPr/>
              <p:nvPr/>
            </p:nvSpPr>
            <p:spPr>
              <a:xfrm>
                <a:off x="6566850" y="1701750"/>
                <a:ext cx="38700" cy="2944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Shape 1563"/>
              <p:cNvSpPr txBox="1"/>
              <p:nvPr/>
            </p:nvSpPr>
            <p:spPr>
              <a:xfrm>
                <a:off x="5315300" y="1329150"/>
                <a:ext cx="1026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2000"/>
                  <a:t>run()</a:t>
                </a:r>
              </a:p>
            </p:txBody>
          </p:sp>
          <p:sp>
            <p:nvSpPr>
              <p:cNvPr id="1564" name="Shape 1564"/>
              <p:cNvSpPr txBox="1"/>
              <p:nvPr/>
            </p:nvSpPr>
            <p:spPr>
              <a:xfrm>
                <a:off x="6144300" y="1329150"/>
                <a:ext cx="12267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2000"/>
                  <a:t>println()</a:t>
                </a:r>
              </a:p>
            </p:txBody>
          </p:sp>
          <p:sp>
            <p:nvSpPr>
              <p:cNvPr id="1565" name="Shape 1565"/>
              <p:cNvSpPr txBox="1"/>
              <p:nvPr/>
            </p:nvSpPr>
            <p:spPr>
              <a:xfrm>
                <a:off x="4736275" y="2370950"/>
                <a:ext cx="1305300" cy="10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2400"/>
                  <a:t>sub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sz="2400"/>
                  <a:t>스레드</a:t>
                </a:r>
              </a:p>
            </p:txBody>
          </p:sp>
          <p:sp>
            <p:nvSpPr>
              <p:cNvPr id="1566" name="Shape 1566"/>
              <p:cNvSpPr/>
              <p:nvPr/>
            </p:nvSpPr>
            <p:spPr>
              <a:xfrm>
                <a:off x="7463450" y="1692806"/>
                <a:ext cx="38700" cy="2944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Shape 1567"/>
              <p:cNvSpPr txBox="1"/>
              <p:nvPr/>
            </p:nvSpPr>
            <p:spPr>
              <a:xfrm>
                <a:off x="7040900" y="1320206"/>
                <a:ext cx="1305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2000"/>
                  <a:t>getAPI()</a:t>
                </a:r>
              </a:p>
            </p:txBody>
          </p:sp>
        </p:grpSp>
        <p:sp>
          <p:nvSpPr>
            <p:cNvPr id="1568" name="Shape 1568"/>
            <p:cNvSpPr/>
            <p:nvPr/>
          </p:nvSpPr>
          <p:spPr>
            <a:xfrm>
              <a:off x="5315300" y="1281650"/>
              <a:ext cx="3030900" cy="3546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69" name="Shape 1569"/>
          <p:cNvSpPr/>
          <p:nvPr/>
        </p:nvSpPr>
        <p:spPr>
          <a:xfrm>
            <a:off x="1338750" y="1281650"/>
            <a:ext cx="25908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0" name="Shape 1570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비동기 API</a:t>
            </a:r>
          </a:p>
        </p:txBody>
      </p:sp>
      <p:sp>
        <p:nvSpPr>
          <p:cNvPr id="1571" name="Shape 1571"/>
          <p:cNvSpPr/>
          <p:nvPr/>
        </p:nvSpPr>
        <p:spPr>
          <a:xfrm>
            <a:off x="1835600" y="17017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2" name="Shape 1572"/>
          <p:cNvSpPr/>
          <p:nvPr/>
        </p:nvSpPr>
        <p:spPr>
          <a:xfrm>
            <a:off x="2590300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3" name="Shape 1573"/>
          <p:cNvSpPr/>
          <p:nvPr/>
        </p:nvSpPr>
        <p:spPr>
          <a:xfrm>
            <a:off x="3288000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4" name="Shape 1574"/>
          <p:cNvSpPr txBox="1"/>
          <p:nvPr/>
        </p:nvSpPr>
        <p:spPr>
          <a:xfrm>
            <a:off x="1338750" y="13291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main()</a:t>
            </a:r>
          </a:p>
        </p:txBody>
      </p:sp>
      <p:sp>
        <p:nvSpPr>
          <p:cNvPr id="1575" name="Shape 1575"/>
          <p:cNvSpPr txBox="1"/>
          <p:nvPr/>
        </p:nvSpPr>
        <p:spPr>
          <a:xfrm>
            <a:off x="2167750" y="1329150"/>
            <a:ext cx="8838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start()</a:t>
            </a:r>
          </a:p>
        </p:txBody>
      </p:sp>
      <p:sp>
        <p:nvSpPr>
          <p:cNvPr id="1576" name="Shape 1576"/>
          <p:cNvSpPr txBox="1"/>
          <p:nvPr/>
        </p:nvSpPr>
        <p:spPr>
          <a:xfrm>
            <a:off x="2865450" y="1329150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println()</a:t>
            </a:r>
          </a:p>
        </p:txBody>
      </p:sp>
      <p:sp>
        <p:nvSpPr>
          <p:cNvPr id="1577" name="Shape 1577"/>
          <p:cNvSpPr txBox="1"/>
          <p:nvPr/>
        </p:nvSpPr>
        <p:spPr>
          <a:xfrm>
            <a:off x="759725" y="2370950"/>
            <a:ext cx="13053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main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스레드</a:t>
            </a:r>
          </a:p>
        </p:txBody>
      </p:sp>
      <p:cxnSp>
        <p:nvCxnSpPr>
          <p:cNvPr id="1578" name="Shape 1578"/>
          <p:cNvCxnSpPr/>
          <p:nvPr/>
        </p:nvCxnSpPr>
        <p:spPr>
          <a:xfrm>
            <a:off x="1950325" y="2055500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79" name="Shape 1579"/>
          <p:cNvCxnSpPr/>
          <p:nvPr/>
        </p:nvCxnSpPr>
        <p:spPr>
          <a:xfrm>
            <a:off x="1950325" y="2188800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4" name="Shape 1584"/>
          <p:cNvGrpSpPr/>
          <p:nvPr/>
        </p:nvGrpSpPr>
        <p:grpSpPr>
          <a:xfrm>
            <a:off x="4736275" y="1281650"/>
            <a:ext cx="3609925" cy="3546900"/>
            <a:chOff x="4736275" y="1281650"/>
            <a:chExt cx="3609925" cy="3546900"/>
          </a:xfrm>
        </p:grpSpPr>
        <p:grpSp>
          <p:nvGrpSpPr>
            <p:cNvPr id="1585" name="Shape 1585"/>
            <p:cNvGrpSpPr/>
            <p:nvPr/>
          </p:nvGrpSpPr>
          <p:grpSpPr>
            <a:xfrm>
              <a:off x="4736275" y="1320206"/>
              <a:ext cx="3609925" cy="3326343"/>
              <a:chOff x="4736275" y="1320206"/>
              <a:chExt cx="3609925" cy="3326343"/>
            </a:xfrm>
          </p:grpSpPr>
          <p:sp>
            <p:nvSpPr>
              <p:cNvPr id="1586" name="Shape 1586"/>
              <p:cNvSpPr/>
              <p:nvPr/>
            </p:nvSpPr>
            <p:spPr>
              <a:xfrm>
                <a:off x="5812150" y="1701750"/>
                <a:ext cx="95700" cy="2944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Shape 1587"/>
              <p:cNvSpPr/>
              <p:nvPr/>
            </p:nvSpPr>
            <p:spPr>
              <a:xfrm>
                <a:off x="6566850" y="1701750"/>
                <a:ext cx="38700" cy="2944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Shape 1588"/>
              <p:cNvSpPr txBox="1"/>
              <p:nvPr/>
            </p:nvSpPr>
            <p:spPr>
              <a:xfrm>
                <a:off x="5315300" y="1329150"/>
                <a:ext cx="1026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2000"/>
                  <a:t>run()</a:t>
                </a:r>
              </a:p>
            </p:txBody>
          </p:sp>
          <p:sp>
            <p:nvSpPr>
              <p:cNvPr id="1589" name="Shape 1589"/>
              <p:cNvSpPr txBox="1"/>
              <p:nvPr/>
            </p:nvSpPr>
            <p:spPr>
              <a:xfrm>
                <a:off x="6144300" y="1329150"/>
                <a:ext cx="12267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2000"/>
                  <a:t>println()</a:t>
                </a:r>
              </a:p>
            </p:txBody>
          </p:sp>
          <p:sp>
            <p:nvSpPr>
              <p:cNvPr id="1590" name="Shape 1590"/>
              <p:cNvSpPr txBox="1"/>
              <p:nvPr/>
            </p:nvSpPr>
            <p:spPr>
              <a:xfrm>
                <a:off x="4736275" y="2370950"/>
                <a:ext cx="1305300" cy="10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2400"/>
                  <a:t>sub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sz="2400"/>
                  <a:t>스레드</a:t>
                </a:r>
              </a:p>
            </p:txBody>
          </p:sp>
          <p:sp>
            <p:nvSpPr>
              <p:cNvPr id="1591" name="Shape 1591"/>
              <p:cNvSpPr/>
              <p:nvPr/>
            </p:nvSpPr>
            <p:spPr>
              <a:xfrm>
                <a:off x="7463450" y="1692806"/>
                <a:ext cx="38700" cy="2944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Shape 1592"/>
              <p:cNvSpPr txBox="1"/>
              <p:nvPr/>
            </p:nvSpPr>
            <p:spPr>
              <a:xfrm>
                <a:off x="7040900" y="1320206"/>
                <a:ext cx="1305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2000"/>
                  <a:t>getAPI()</a:t>
                </a:r>
              </a:p>
            </p:txBody>
          </p:sp>
        </p:grpSp>
        <p:sp>
          <p:nvSpPr>
            <p:cNvPr id="1593" name="Shape 1593"/>
            <p:cNvSpPr/>
            <p:nvPr/>
          </p:nvSpPr>
          <p:spPr>
            <a:xfrm>
              <a:off x="5315300" y="1281650"/>
              <a:ext cx="3030900" cy="3546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94" name="Shape 1594"/>
          <p:cNvSpPr/>
          <p:nvPr/>
        </p:nvSpPr>
        <p:spPr>
          <a:xfrm>
            <a:off x="1338750" y="1281650"/>
            <a:ext cx="25908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5" name="Shape 1595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비동기 API</a:t>
            </a:r>
          </a:p>
        </p:txBody>
      </p:sp>
      <p:sp>
        <p:nvSpPr>
          <p:cNvPr id="1596" name="Shape 1596"/>
          <p:cNvSpPr/>
          <p:nvPr/>
        </p:nvSpPr>
        <p:spPr>
          <a:xfrm>
            <a:off x="1835600" y="17017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7" name="Shape 1597"/>
          <p:cNvSpPr/>
          <p:nvPr/>
        </p:nvSpPr>
        <p:spPr>
          <a:xfrm>
            <a:off x="2590300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8" name="Shape 1598"/>
          <p:cNvSpPr/>
          <p:nvPr/>
        </p:nvSpPr>
        <p:spPr>
          <a:xfrm>
            <a:off x="3288000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9" name="Shape 1599"/>
          <p:cNvSpPr txBox="1"/>
          <p:nvPr/>
        </p:nvSpPr>
        <p:spPr>
          <a:xfrm>
            <a:off x="1338750" y="13291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main()</a:t>
            </a:r>
          </a:p>
        </p:txBody>
      </p:sp>
      <p:sp>
        <p:nvSpPr>
          <p:cNvPr id="1600" name="Shape 1600"/>
          <p:cNvSpPr txBox="1"/>
          <p:nvPr/>
        </p:nvSpPr>
        <p:spPr>
          <a:xfrm>
            <a:off x="2167750" y="1329150"/>
            <a:ext cx="8838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start()</a:t>
            </a:r>
          </a:p>
        </p:txBody>
      </p:sp>
      <p:sp>
        <p:nvSpPr>
          <p:cNvPr id="1601" name="Shape 1601"/>
          <p:cNvSpPr txBox="1"/>
          <p:nvPr/>
        </p:nvSpPr>
        <p:spPr>
          <a:xfrm>
            <a:off x="2865450" y="1329150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println()</a:t>
            </a:r>
          </a:p>
        </p:txBody>
      </p:sp>
      <p:sp>
        <p:nvSpPr>
          <p:cNvPr id="1602" name="Shape 1602"/>
          <p:cNvSpPr txBox="1"/>
          <p:nvPr/>
        </p:nvSpPr>
        <p:spPr>
          <a:xfrm>
            <a:off x="759725" y="2370950"/>
            <a:ext cx="13053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main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스레드</a:t>
            </a:r>
          </a:p>
        </p:txBody>
      </p:sp>
      <p:cxnSp>
        <p:nvCxnSpPr>
          <p:cNvPr id="1603" name="Shape 1603"/>
          <p:cNvCxnSpPr/>
          <p:nvPr/>
        </p:nvCxnSpPr>
        <p:spPr>
          <a:xfrm>
            <a:off x="1950325" y="2055500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04" name="Shape 1604"/>
          <p:cNvCxnSpPr/>
          <p:nvPr/>
        </p:nvCxnSpPr>
        <p:spPr>
          <a:xfrm>
            <a:off x="1950325" y="2188800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605" name="Shape 1605"/>
          <p:cNvCxnSpPr/>
          <p:nvPr/>
        </p:nvCxnSpPr>
        <p:spPr>
          <a:xfrm>
            <a:off x="5907850" y="2322625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0" name="Shape 1610"/>
          <p:cNvGrpSpPr/>
          <p:nvPr/>
        </p:nvGrpSpPr>
        <p:grpSpPr>
          <a:xfrm>
            <a:off x="4736275" y="1281650"/>
            <a:ext cx="3609925" cy="3546900"/>
            <a:chOff x="4736275" y="1281650"/>
            <a:chExt cx="3609925" cy="3546900"/>
          </a:xfrm>
        </p:grpSpPr>
        <p:grpSp>
          <p:nvGrpSpPr>
            <p:cNvPr id="1611" name="Shape 1611"/>
            <p:cNvGrpSpPr/>
            <p:nvPr/>
          </p:nvGrpSpPr>
          <p:grpSpPr>
            <a:xfrm>
              <a:off x="4736275" y="1320206"/>
              <a:ext cx="3609925" cy="3326343"/>
              <a:chOff x="4736275" y="1320206"/>
              <a:chExt cx="3609925" cy="3326343"/>
            </a:xfrm>
          </p:grpSpPr>
          <p:sp>
            <p:nvSpPr>
              <p:cNvPr id="1612" name="Shape 1612"/>
              <p:cNvSpPr/>
              <p:nvPr/>
            </p:nvSpPr>
            <p:spPr>
              <a:xfrm>
                <a:off x="5812150" y="1701750"/>
                <a:ext cx="95700" cy="2944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Shape 1613"/>
              <p:cNvSpPr/>
              <p:nvPr/>
            </p:nvSpPr>
            <p:spPr>
              <a:xfrm>
                <a:off x="6566850" y="1701750"/>
                <a:ext cx="38700" cy="2944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Shape 1614"/>
              <p:cNvSpPr txBox="1"/>
              <p:nvPr/>
            </p:nvSpPr>
            <p:spPr>
              <a:xfrm>
                <a:off x="5315300" y="1329150"/>
                <a:ext cx="1026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2000"/>
                  <a:t>run()</a:t>
                </a:r>
              </a:p>
            </p:txBody>
          </p:sp>
          <p:sp>
            <p:nvSpPr>
              <p:cNvPr id="1615" name="Shape 1615"/>
              <p:cNvSpPr txBox="1"/>
              <p:nvPr/>
            </p:nvSpPr>
            <p:spPr>
              <a:xfrm>
                <a:off x="6144300" y="1329150"/>
                <a:ext cx="12267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2000"/>
                  <a:t>println()</a:t>
                </a:r>
              </a:p>
            </p:txBody>
          </p:sp>
          <p:sp>
            <p:nvSpPr>
              <p:cNvPr id="1616" name="Shape 1616"/>
              <p:cNvSpPr txBox="1"/>
              <p:nvPr/>
            </p:nvSpPr>
            <p:spPr>
              <a:xfrm>
                <a:off x="4736275" y="2370950"/>
                <a:ext cx="1305300" cy="10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2400"/>
                  <a:t>sub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sz="2400"/>
                  <a:t>스레드</a:t>
                </a:r>
              </a:p>
            </p:txBody>
          </p:sp>
          <p:sp>
            <p:nvSpPr>
              <p:cNvPr id="1617" name="Shape 1617"/>
              <p:cNvSpPr/>
              <p:nvPr/>
            </p:nvSpPr>
            <p:spPr>
              <a:xfrm>
                <a:off x="7463450" y="1692806"/>
                <a:ext cx="38700" cy="2944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Shape 1618"/>
              <p:cNvSpPr txBox="1"/>
              <p:nvPr/>
            </p:nvSpPr>
            <p:spPr>
              <a:xfrm>
                <a:off x="7040900" y="1320206"/>
                <a:ext cx="1305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2000"/>
                  <a:t>getAPI()</a:t>
                </a:r>
              </a:p>
            </p:txBody>
          </p:sp>
        </p:grpSp>
        <p:sp>
          <p:nvSpPr>
            <p:cNvPr id="1619" name="Shape 1619"/>
            <p:cNvSpPr/>
            <p:nvPr/>
          </p:nvSpPr>
          <p:spPr>
            <a:xfrm>
              <a:off x="5315300" y="1281650"/>
              <a:ext cx="3030900" cy="3546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20" name="Shape 1620"/>
          <p:cNvSpPr/>
          <p:nvPr/>
        </p:nvSpPr>
        <p:spPr>
          <a:xfrm>
            <a:off x="1338750" y="1281650"/>
            <a:ext cx="25908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1" name="Shape 1621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비동기 API</a:t>
            </a:r>
          </a:p>
        </p:txBody>
      </p:sp>
      <p:sp>
        <p:nvSpPr>
          <p:cNvPr id="1622" name="Shape 1622"/>
          <p:cNvSpPr/>
          <p:nvPr/>
        </p:nvSpPr>
        <p:spPr>
          <a:xfrm>
            <a:off x="1835600" y="17017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3" name="Shape 1623"/>
          <p:cNvSpPr/>
          <p:nvPr/>
        </p:nvSpPr>
        <p:spPr>
          <a:xfrm>
            <a:off x="2590300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4" name="Shape 1624"/>
          <p:cNvSpPr/>
          <p:nvPr/>
        </p:nvSpPr>
        <p:spPr>
          <a:xfrm>
            <a:off x="3288000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5" name="Shape 1625"/>
          <p:cNvSpPr txBox="1"/>
          <p:nvPr/>
        </p:nvSpPr>
        <p:spPr>
          <a:xfrm>
            <a:off x="1338750" y="13291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main()</a:t>
            </a:r>
          </a:p>
        </p:txBody>
      </p:sp>
      <p:sp>
        <p:nvSpPr>
          <p:cNvPr id="1626" name="Shape 1626"/>
          <p:cNvSpPr txBox="1"/>
          <p:nvPr/>
        </p:nvSpPr>
        <p:spPr>
          <a:xfrm>
            <a:off x="2167750" y="1329150"/>
            <a:ext cx="8838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start()</a:t>
            </a:r>
          </a:p>
        </p:txBody>
      </p:sp>
      <p:sp>
        <p:nvSpPr>
          <p:cNvPr id="1627" name="Shape 1627"/>
          <p:cNvSpPr txBox="1"/>
          <p:nvPr/>
        </p:nvSpPr>
        <p:spPr>
          <a:xfrm>
            <a:off x="2865450" y="1329150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println()</a:t>
            </a:r>
          </a:p>
        </p:txBody>
      </p:sp>
      <p:sp>
        <p:nvSpPr>
          <p:cNvPr id="1628" name="Shape 1628"/>
          <p:cNvSpPr txBox="1"/>
          <p:nvPr/>
        </p:nvSpPr>
        <p:spPr>
          <a:xfrm>
            <a:off x="759725" y="2370950"/>
            <a:ext cx="13053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main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스레드</a:t>
            </a:r>
          </a:p>
        </p:txBody>
      </p:sp>
      <p:cxnSp>
        <p:nvCxnSpPr>
          <p:cNvPr id="1629" name="Shape 1629"/>
          <p:cNvCxnSpPr/>
          <p:nvPr/>
        </p:nvCxnSpPr>
        <p:spPr>
          <a:xfrm>
            <a:off x="1950325" y="2055500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30" name="Shape 1630"/>
          <p:cNvCxnSpPr/>
          <p:nvPr/>
        </p:nvCxnSpPr>
        <p:spPr>
          <a:xfrm>
            <a:off x="1950325" y="2188800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631" name="Shape 1631"/>
          <p:cNvCxnSpPr/>
          <p:nvPr/>
        </p:nvCxnSpPr>
        <p:spPr>
          <a:xfrm>
            <a:off x="1950325" y="2322100"/>
            <a:ext cx="13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32" name="Shape 1632"/>
          <p:cNvCxnSpPr/>
          <p:nvPr/>
        </p:nvCxnSpPr>
        <p:spPr>
          <a:xfrm>
            <a:off x="5907850" y="2322625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33" name="Shape 1633"/>
          <p:cNvCxnSpPr/>
          <p:nvPr/>
        </p:nvCxnSpPr>
        <p:spPr>
          <a:xfrm>
            <a:off x="5907850" y="2455925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Shape 1638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비동기 API</a:t>
            </a:r>
          </a:p>
        </p:txBody>
      </p:sp>
      <p:grpSp>
        <p:nvGrpSpPr>
          <p:cNvPr id="1639" name="Shape 1639"/>
          <p:cNvGrpSpPr/>
          <p:nvPr/>
        </p:nvGrpSpPr>
        <p:grpSpPr>
          <a:xfrm>
            <a:off x="4736275" y="1281650"/>
            <a:ext cx="3609925" cy="3546900"/>
            <a:chOff x="4736275" y="1281650"/>
            <a:chExt cx="3609925" cy="3546900"/>
          </a:xfrm>
        </p:grpSpPr>
        <p:grpSp>
          <p:nvGrpSpPr>
            <p:cNvPr id="1640" name="Shape 1640"/>
            <p:cNvGrpSpPr/>
            <p:nvPr/>
          </p:nvGrpSpPr>
          <p:grpSpPr>
            <a:xfrm>
              <a:off x="4736275" y="1320206"/>
              <a:ext cx="3609925" cy="3326343"/>
              <a:chOff x="4736275" y="1320206"/>
              <a:chExt cx="3609925" cy="3326343"/>
            </a:xfrm>
          </p:grpSpPr>
          <p:sp>
            <p:nvSpPr>
              <p:cNvPr id="1641" name="Shape 1641"/>
              <p:cNvSpPr/>
              <p:nvPr/>
            </p:nvSpPr>
            <p:spPr>
              <a:xfrm>
                <a:off x="5812150" y="1701750"/>
                <a:ext cx="95700" cy="2944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Shape 1642"/>
              <p:cNvSpPr/>
              <p:nvPr/>
            </p:nvSpPr>
            <p:spPr>
              <a:xfrm>
                <a:off x="6566850" y="1701750"/>
                <a:ext cx="38700" cy="2944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Shape 1643"/>
              <p:cNvSpPr txBox="1"/>
              <p:nvPr/>
            </p:nvSpPr>
            <p:spPr>
              <a:xfrm>
                <a:off x="5315300" y="1329150"/>
                <a:ext cx="1026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2000"/>
                  <a:t>run()</a:t>
                </a:r>
              </a:p>
            </p:txBody>
          </p:sp>
          <p:sp>
            <p:nvSpPr>
              <p:cNvPr id="1644" name="Shape 1644"/>
              <p:cNvSpPr txBox="1"/>
              <p:nvPr/>
            </p:nvSpPr>
            <p:spPr>
              <a:xfrm>
                <a:off x="6144300" y="1329150"/>
                <a:ext cx="12267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2000"/>
                  <a:t>println()</a:t>
                </a:r>
              </a:p>
            </p:txBody>
          </p:sp>
          <p:sp>
            <p:nvSpPr>
              <p:cNvPr id="1645" name="Shape 1645"/>
              <p:cNvSpPr txBox="1"/>
              <p:nvPr/>
            </p:nvSpPr>
            <p:spPr>
              <a:xfrm>
                <a:off x="4736275" y="2370950"/>
                <a:ext cx="1305300" cy="10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2400"/>
                  <a:t>sub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sz="2400"/>
                  <a:t>스레드</a:t>
                </a:r>
              </a:p>
            </p:txBody>
          </p:sp>
          <p:sp>
            <p:nvSpPr>
              <p:cNvPr id="1646" name="Shape 1646"/>
              <p:cNvSpPr/>
              <p:nvPr/>
            </p:nvSpPr>
            <p:spPr>
              <a:xfrm>
                <a:off x="7463450" y="1692806"/>
                <a:ext cx="38700" cy="2944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Shape 1647"/>
              <p:cNvSpPr txBox="1"/>
              <p:nvPr/>
            </p:nvSpPr>
            <p:spPr>
              <a:xfrm>
                <a:off x="7040900" y="1320206"/>
                <a:ext cx="1305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2000"/>
                  <a:t>getAPI()</a:t>
                </a:r>
              </a:p>
            </p:txBody>
          </p:sp>
        </p:grpSp>
        <p:sp>
          <p:nvSpPr>
            <p:cNvPr id="1648" name="Shape 1648"/>
            <p:cNvSpPr/>
            <p:nvPr/>
          </p:nvSpPr>
          <p:spPr>
            <a:xfrm>
              <a:off x="5315300" y="1281650"/>
              <a:ext cx="3030900" cy="3546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49" name="Shape 1649"/>
          <p:cNvSpPr/>
          <p:nvPr/>
        </p:nvSpPr>
        <p:spPr>
          <a:xfrm>
            <a:off x="1338750" y="1281650"/>
            <a:ext cx="25908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0" name="Shape 1650"/>
          <p:cNvSpPr/>
          <p:nvPr/>
        </p:nvSpPr>
        <p:spPr>
          <a:xfrm>
            <a:off x="1835600" y="17017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1" name="Shape 1651"/>
          <p:cNvSpPr/>
          <p:nvPr/>
        </p:nvSpPr>
        <p:spPr>
          <a:xfrm>
            <a:off x="2590300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2" name="Shape 1652"/>
          <p:cNvSpPr/>
          <p:nvPr/>
        </p:nvSpPr>
        <p:spPr>
          <a:xfrm>
            <a:off x="3288000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3" name="Shape 1653"/>
          <p:cNvSpPr txBox="1"/>
          <p:nvPr/>
        </p:nvSpPr>
        <p:spPr>
          <a:xfrm>
            <a:off x="1338750" y="13291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main()</a:t>
            </a:r>
          </a:p>
        </p:txBody>
      </p:sp>
      <p:sp>
        <p:nvSpPr>
          <p:cNvPr id="1654" name="Shape 1654"/>
          <p:cNvSpPr txBox="1"/>
          <p:nvPr/>
        </p:nvSpPr>
        <p:spPr>
          <a:xfrm>
            <a:off x="2167750" y="1329150"/>
            <a:ext cx="8838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start()</a:t>
            </a:r>
          </a:p>
        </p:txBody>
      </p:sp>
      <p:sp>
        <p:nvSpPr>
          <p:cNvPr id="1655" name="Shape 1655"/>
          <p:cNvSpPr txBox="1"/>
          <p:nvPr/>
        </p:nvSpPr>
        <p:spPr>
          <a:xfrm>
            <a:off x="2865450" y="1329150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println()</a:t>
            </a:r>
          </a:p>
        </p:txBody>
      </p:sp>
      <p:sp>
        <p:nvSpPr>
          <p:cNvPr id="1656" name="Shape 1656"/>
          <p:cNvSpPr txBox="1"/>
          <p:nvPr/>
        </p:nvSpPr>
        <p:spPr>
          <a:xfrm>
            <a:off x="759725" y="2370950"/>
            <a:ext cx="13053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main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스레드</a:t>
            </a:r>
          </a:p>
        </p:txBody>
      </p:sp>
      <p:cxnSp>
        <p:nvCxnSpPr>
          <p:cNvPr id="1657" name="Shape 1657"/>
          <p:cNvCxnSpPr/>
          <p:nvPr/>
        </p:nvCxnSpPr>
        <p:spPr>
          <a:xfrm>
            <a:off x="1950325" y="2055500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58" name="Shape 1658"/>
          <p:cNvCxnSpPr/>
          <p:nvPr/>
        </p:nvCxnSpPr>
        <p:spPr>
          <a:xfrm>
            <a:off x="1950325" y="2188800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659" name="Shape 1659"/>
          <p:cNvCxnSpPr/>
          <p:nvPr/>
        </p:nvCxnSpPr>
        <p:spPr>
          <a:xfrm>
            <a:off x="1950325" y="2322100"/>
            <a:ext cx="13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60" name="Shape 1660"/>
          <p:cNvCxnSpPr/>
          <p:nvPr/>
        </p:nvCxnSpPr>
        <p:spPr>
          <a:xfrm>
            <a:off x="1950325" y="2455400"/>
            <a:ext cx="13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661" name="Shape 1661"/>
          <p:cNvCxnSpPr/>
          <p:nvPr/>
        </p:nvCxnSpPr>
        <p:spPr>
          <a:xfrm flipH="1" rot="10800000">
            <a:off x="5912725" y="2610100"/>
            <a:ext cx="1525200" cy="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62" name="Shape 1662"/>
          <p:cNvCxnSpPr/>
          <p:nvPr/>
        </p:nvCxnSpPr>
        <p:spPr>
          <a:xfrm>
            <a:off x="5907850" y="2322625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63" name="Shape 1663"/>
          <p:cNvCxnSpPr/>
          <p:nvPr/>
        </p:nvCxnSpPr>
        <p:spPr>
          <a:xfrm>
            <a:off x="5907850" y="2455925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8" name="Shape 1668"/>
          <p:cNvGrpSpPr/>
          <p:nvPr/>
        </p:nvGrpSpPr>
        <p:grpSpPr>
          <a:xfrm>
            <a:off x="4736275" y="1281650"/>
            <a:ext cx="3609925" cy="3546900"/>
            <a:chOff x="4736275" y="1281650"/>
            <a:chExt cx="3609925" cy="3546900"/>
          </a:xfrm>
        </p:grpSpPr>
        <p:grpSp>
          <p:nvGrpSpPr>
            <p:cNvPr id="1669" name="Shape 1669"/>
            <p:cNvGrpSpPr/>
            <p:nvPr/>
          </p:nvGrpSpPr>
          <p:grpSpPr>
            <a:xfrm>
              <a:off x="4736275" y="1320206"/>
              <a:ext cx="3609925" cy="3326343"/>
              <a:chOff x="4736275" y="1320206"/>
              <a:chExt cx="3609925" cy="3326343"/>
            </a:xfrm>
          </p:grpSpPr>
          <p:sp>
            <p:nvSpPr>
              <p:cNvPr id="1670" name="Shape 1670"/>
              <p:cNvSpPr/>
              <p:nvPr/>
            </p:nvSpPr>
            <p:spPr>
              <a:xfrm>
                <a:off x="5812150" y="1701750"/>
                <a:ext cx="95700" cy="2944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Shape 1671"/>
              <p:cNvSpPr/>
              <p:nvPr/>
            </p:nvSpPr>
            <p:spPr>
              <a:xfrm>
                <a:off x="6566850" y="1701750"/>
                <a:ext cx="38700" cy="2944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Shape 1672"/>
              <p:cNvSpPr txBox="1"/>
              <p:nvPr/>
            </p:nvSpPr>
            <p:spPr>
              <a:xfrm>
                <a:off x="5315300" y="1329150"/>
                <a:ext cx="10269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2000"/>
                  <a:t>run()</a:t>
                </a:r>
              </a:p>
            </p:txBody>
          </p:sp>
          <p:sp>
            <p:nvSpPr>
              <p:cNvPr id="1673" name="Shape 1673"/>
              <p:cNvSpPr txBox="1"/>
              <p:nvPr/>
            </p:nvSpPr>
            <p:spPr>
              <a:xfrm>
                <a:off x="6144300" y="1329150"/>
                <a:ext cx="12267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2000"/>
                  <a:t>println()</a:t>
                </a:r>
              </a:p>
            </p:txBody>
          </p:sp>
          <p:sp>
            <p:nvSpPr>
              <p:cNvPr id="1674" name="Shape 1674"/>
              <p:cNvSpPr txBox="1"/>
              <p:nvPr/>
            </p:nvSpPr>
            <p:spPr>
              <a:xfrm>
                <a:off x="4736275" y="2370950"/>
                <a:ext cx="1305300" cy="10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2400"/>
                  <a:t>sub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sz="2400"/>
                  <a:t>스레드</a:t>
                </a:r>
              </a:p>
            </p:txBody>
          </p:sp>
          <p:sp>
            <p:nvSpPr>
              <p:cNvPr id="1675" name="Shape 1675"/>
              <p:cNvSpPr/>
              <p:nvPr/>
            </p:nvSpPr>
            <p:spPr>
              <a:xfrm>
                <a:off x="7463450" y="1692806"/>
                <a:ext cx="38700" cy="2944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Shape 1676"/>
              <p:cNvSpPr txBox="1"/>
              <p:nvPr/>
            </p:nvSpPr>
            <p:spPr>
              <a:xfrm>
                <a:off x="7040900" y="1320206"/>
                <a:ext cx="1305300" cy="29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2000"/>
                  <a:t>getAPI()</a:t>
                </a:r>
              </a:p>
            </p:txBody>
          </p:sp>
        </p:grpSp>
        <p:sp>
          <p:nvSpPr>
            <p:cNvPr id="1677" name="Shape 1677"/>
            <p:cNvSpPr/>
            <p:nvPr/>
          </p:nvSpPr>
          <p:spPr>
            <a:xfrm>
              <a:off x="5315300" y="1281650"/>
              <a:ext cx="3030900" cy="3546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78" name="Shape 1678"/>
          <p:cNvSpPr/>
          <p:nvPr/>
        </p:nvSpPr>
        <p:spPr>
          <a:xfrm>
            <a:off x="1338750" y="1281650"/>
            <a:ext cx="25908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9" name="Shape 1679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비동기 API</a:t>
            </a:r>
          </a:p>
        </p:txBody>
      </p:sp>
      <p:sp>
        <p:nvSpPr>
          <p:cNvPr id="1680" name="Shape 1680"/>
          <p:cNvSpPr/>
          <p:nvPr/>
        </p:nvSpPr>
        <p:spPr>
          <a:xfrm>
            <a:off x="1835600" y="17017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1" name="Shape 1681"/>
          <p:cNvSpPr/>
          <p:nvPr/>
        </p:nvSpPr>
        <p:spPr>
          <a:xfrm>
            <a:off x="2590300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2" name="Shape 1682"/>
          <p:cNvSpPr/>
          <p:nvPr/>
        </p:nvSpPr>
        <p:spPr>
          <a:xfrm>
            <a:off x="3288000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3" name="Shape 1683"/>
          <p:cNvSpPr txBox="1"/>
          <p:nvPr/>
        </p:nvSpPr>
        <p:spPr>
          <a:xfrm>
            <a:off x="1338750" y="13291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main()</a:t>
            </a:r>
          </a:p>
        </p:txBody>
      </p:sp>
      <p:sp>
        <p:nvSpPr>
          <p:cNvPr id="1684" name="Shape 1684"/>
          <p:cNvSpPr txBox="1"/>
          <p:nvPr/>
        </p:nvSpPr>
        <p:spPr>
          <a:xfrm>
            <a:off x="2167750" y="1329150"/>
            <a:ext cx="8838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start()</a:t>
            </a:r>
          </a:p>
        </p:txBody>
      </p:sp>
      <p:sp>
        <p:nvSpPr>
          <p:cNvPr id="1685" name="Shape 1685"/>
          <p:cNvSpPr txBox="1"/>
          <p:nvPr/>
        </p:nvSpPr>
        <p:spPr>
          <a:xfrm>
            <a:off x="2865450" y="1329150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println()</a:t>
            </a:r>
          </a:p>
        </p:txBody>
      </p:sp>
      <p:sp>
        <p:nvSpPr>
          <p:cNvPr id="1686" name="Shape 1686"/>
          <p:cNvSpPr txBox="1"/>
          <p:nvPr/>
        </p:nvSpPr>
        <p:spPr>
          <a:xfrm>
            <a:off x="759725" y="2370950"/>
            <a:ext cx="13053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main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스레드</a:t>
            </a:r>
          </a:p>
        </p:txBody>
      </p:sp>
      <p:cxnSp>
        <p:nvCxnSpPr>
          <p:cNvPr id="1687" name="Shape 1687"/>
          <p:cNvCxnSpPr/>
          <p:nvPr/>
        </p:nvCxnSpPr>
        <p:spPr>
          <a:xfrm>
            <a:off x="1950325" y="2055500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88" name="Shape 1688"/>
          <p:cNvCxnSpPr/>
          <p:nvPr/>
        </p:nvCxnSpPr>
        <p:spPr>
          <a:xfrm>
            <a:off x="1950325" y="2188800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689" name="Shape 1689"/>
          <p:cNvCxnSpPr/>
          <p:nvPr/>
        </p:nvCxnSpPr>
        <p:spPr>
          <a:xfrm>
            <a:off x="1950325" y="2322100"/>
            <a:ext cx="13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90" name="Shape 1690"/>
          <p:cNvCxnSpPr/>
          <p:nvPr/>
        </p:nvCxnSpPr>
        <p:spPr>
          <a:xfrm>
            <a:off x="1950325" y="2455400"/>
            <a:ext cx="13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691" name="Shape 1691"/>
          <p:cNvCxnSpPr/>
          <p:nvPr/>
        </p:nvCxnSpPr>
        <p:spPr>
          <a:xfrm flipH="1" rot="10800000">
            <a:off x="5912725" y="2610100"/>
            <a:ext cx="1525200" cy="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92" name="Shape 1692"/>
          <p:cNvCxnSpPr/>
          <p:nvPr/>
        </p:nvCxnSpPr>
        <p:spPr>
          <a:xfrm flipH="1" rot="10800000">
            <a:off x="5912725" y="2743700"/>
            <a:ext cx="1525200" cy="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693" name="Shape 1693"/>
          <p:cNvCxnSpPr/>
          <p:nvPr/>
        </p:nvCxnSpPr>
        <p:spPr>
          <a:xfrm>
            <a:off x="5907850" y="2322625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94" name="Shape 1694"/>
          <p:cNvCxnSpPr/>
          <p:nvPr/>
        </p:nvCxnSpPr>
        <p:spPr>
          <a:xfrm>
            <a:off x="5907850" y="2455925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Shape 1699"/>
          <p:cNvSpPr txBox="1"/>
          <p:nvPr>
            <p:ph idx="1" type="body"/>
          </p:nvPr>
        </p:nvSpPr>
        <p:spPr>
          <a:xfrm>
            <a:off x="3165233" y="462949"/>
            <a:ext cx="4809000" cy="325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비동기 코드가 어려운점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실행 순서 흐름을 놓치기 쉽다.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Shape 1704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비동기 API</a:t>
            </a:r>
          </a:p>
        </p:txBody>
      </p:sp>
      <p:pic>
        <p:nvPicPr>
          <p:cNvPr id="1705" name="Shape 17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00" y="1261974"/>
            <a:ext cx="8473599" cy="325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Shape 1710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비동기 API</a:t>
            </a:r>
          </a:p>
        </p:txBody>
      </p:sp>
      <p:pic>
        <p:nvPicPr>
          <p:cNvPr id="1711" name="Shape 17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00" y="1261974"/>
            <a:ext cx="8473599" cy="325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Shape 1712"/>
          <p:cNvSpPr/>
          <p:nvPr/>
        </p:nvSpPr>
        <p:spPr>
          <a:xfrm>
            <a:off x="1300225" y="2036375"/>
            <a:ext cx="3872100" cy="123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3" name="Shape 1713"/>
          <p:cNvSpPr/>
          <p:nvPr/>
        </p:nvSpPr>
        <p:spPr>
          <a:xfrm>
            <a:off x="6676100" y="2129850"/>
            <a:ext cx="2132700" cy="1758900"/>
          </a:xfrm>
          <a:prstGeom prst="wedgeRoundRectCallout">
            <a:avLst>
              <a:gd fmla="val -114470" name="adj1"/>
              <a:gd fmla="val -20395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같은 파일내에 소스가 있지만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  <p:sp>
        <p:nvSpPr>
          <p:cNvPr id="134" name="Shape 134"/>
          <p:cNvSpPr/>
          <p:nvPr/>
        </p:nvSpPr>
        <p:spPr>
          <a:xfrm>
            <a:off x="4757300" y="298200"/>
            <a:ext cx="13911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가상메모리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200" y="109504"/>
            <a:ext cx="689100" cy="68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Shape 136"/>
          <p:cNvCxnSpPr>
            <a:stCxn id="135" idx="3"/>
            <a:endCxn id="134" idx="1"/>
          </p:cNvCxnSpPr>
          <p:nvPr/>
        </p:nvCxnSpPr>
        <p:spPr>
          <a:xfrm>
            <a:off x="4406300" y="4540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7" name="Shape 137"/>
          <p:cNvCxnSpPr/>
          <p:nvPr/>
        </p:nvCxnSpPr>
        <p:spPr>
          <a:xfrm>
            <a:off x="4396500" y="5006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38" name="Shape 138"/>
          <p:cNvSpPr/>
          <p:nvPr/>
        </p:nvSpPr>
        <p:spPr>
          <a:xfrm>
            <a:off x="4757300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P1</a:t>
            </a:r>
          </a:p>
        </p:txBody>
      </p:sp>
      <p:sp>
        <p:nvSpPr>
          <p:cNvPr id="139" name="Shape 139"/>
          <p:cNvSpPr/>
          <p:nvPr/>
        </p:nvSpPr>
        <p:spPr>
          <a:xfrm>
            <a:off x="5211985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P2</a:t>
            </a:r>
          </a:p>
        </p:txBody>
      </p:sp>
      <p:sp>
        <p:nvSpPr>
          <p:cNvPr id="140" name="Shape 140"/>
          <p:cNvSpPr/>
          <p:nvPr/>
        </p:nvSpPr>
        <p:spPr>
          <a:xfrm>
            <a:off x="5677900" y="604964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P3</a:t>
            </a:r>
          </a:p>
        </p:txBody>
      </p:sp>
      <p:sp>
        <p:nvSpPr>
          <p:cNvPr id="141" name="Shape 141"/>
          <p:cNvSpPr/>
          <p:nvPr/>
        </p:nvSpPr>
        <p:spPr>
          <a:xfrm>
            <a:off x="4878350" y="271450"/>
            <a:ext cx="1179000" cy="29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Shape 1718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비동기 API</a:t>
            </a:r>
          </a:p>
        </p:txBody>
      </p:sp>
      <p:grpSp>
        <p:nvGrpSpPr>
          <p:cNvPr id="1719" name="Shape 1719"/>
          <p:cNvGrpSpPr/>
          <p:nvPr/>
        </p:nvGrpSpPr>
        <p:grpSpPr>
          <a:xfrm>
            <a:off x="310200" y="2696025"/>
            <a:ext cx="5496650" cy="1365174"/>
            <a:chOff x="335200" y="1261975"/>
            <a:chExt cx="5496650" cy="1365174"/>
          </a:xfrm>
        </p:grpSpPr>
        <p:pic>
          <p:nvPicPr>
            <p:cNvPr id="1720" name="Shape 1720"/>
            <p:cNvPicPr preferRelativeResize="0"/>
            <p:nvPr/>
          </p:nvPicPr>
          <p:blipFill rotWithShape="1">
            <a:blip r:embed="rId3">
              <a:alphaModFix/>
            </a:blip>
            <a:srcRect b="89143" l="0" r="44382" t="0"/>
            <a:stretch/>
          </p:blipFill>
          <p:spPr>
            <a:xfrm>
              <a:off x="335200" y="1261975"/>
              <a:ext cx="4712699" cy="35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1" name="Shape 1721"/>
            <p:cNvPicPr preferRelativeResize="0"/>
            <p:nvPr/>
          </p:nvPicPr>
          <p:blipFill rotWithShape="1">
            <a:blip r:embed="rId3">
              <a:alphaModFix/>
            </a:blip>
            <a:srcRect b="0" l="0" r="35132" t="68956"/>
            <a:stretch/>
          </p:blipFill>
          <p:spPr>
            <a:xfrm>
              <a:off x="335200" y="1615700"/>
              <a:ext cx="5496650" cy="1011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2" name="Shape 1722"/>
          <p:cNvSpPr/>
          <p:nvPr/>
        </p:nvSpPr>
        <p:spPr>
          <a:xfrm>
            <a:off x="269100" y="1959875"/>
            <a:ext cx="4713300" cy="236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3" name="Shape 1723"/>
          <p:cNvSpPr txBox="1"/>
          <p:nvPr/>
        </p:nvSpPr>
        <p:spPr>
          <a:xfrm>
            <a:off x="1973100" y="1510550"/>
            <a:ext cx="13053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main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/>
              <a:t>스레드</a:t>
            </a:r>
          </a:p>
        </p:txBody>
      </p:sp>
      <p:pic>
        <p:nvPicPr>
          <p:cNvPr id="1724" name="Shape 1724"/>
          <p:cNvPicPr preferRelativeResize="0"/>
          <p:nvPr/>
        </p:nvPicPr>
        <p:blipFill rotWithShape="1">
          <a:blip r:embed="rId3">
            <a:alphaModFix/>
          </a:blip>
          <a:srcRect b="38675" l="11390" r="44832" t="23469"/>
          <a:stretch/>
        </p:blipFill>
        <p:spPr>
          <a:xfrm>
            <a:off x="5286900" y="2552750"/>
            <a:ext cx="3709423" cy="123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5" name="Shape 1725"/>
          <p:cNvSpPr/>
          <p:nvPr/>
        </p:nvSpPr>
        <p:spPr>
          <a:xfrm>
            <a:off x="5200850" y="1959875"/>
            <a:ext cx="3853800" cy="236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6" name="Shape 1726"/>
          <p:cNvSpPr txBox="1"/>
          <p:nvPr/>
        </p:nvSpPr>
        <p:spPr>
          <a:xfrm>
            <a:off x="6599775" y="1471750"/>
            <a:ext cx="13053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sub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/>
              <a:t>스레드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Shape 1731"/>
          <p:cNvSpPr txBox="1"/>
          <p:nvPr>
            <p:ph idx="1" type="body"/>
          </p:nvPr>
        </p:nvSpPr>
        <p:spPr>
          <a:xfrm>
            <a:off x="3165233" y="462949"/>
            <a:ext cx="4809000" cy="325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interface Runnable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void run()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비동</a:t>
            </a:r>
            <a:r>
              <a:rPr lang="en"/>
              <a:t>기 결과값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6" name="Shape 17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9125"/>
            <a:ext cx="9144000" cy="3868109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Shape 1737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비동기 API</a:t>
            </a:r>
          </a:p>
        </p:txBody>
      </p:sp>
      <p:sp>
        <p:nvSpPr>
          <p:cNvPr id="1738" name="Shape 1738"/>
          <p:cNvSpPr/>
          <p:nvPr/>
        </p:nvSpPr>
        <p:spPr>
          <a:xfrm>
            <a:off x="738050" y="1571850"/>
            <a:ext cx="3223200" cy="36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" name="Shape 1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9125"/>
            <a:ext cx="9144000" cy="3868109"/>
          </a:xfrm>
          <a:prstGeom prst="rect">
            <a:avLst/>
          </a:prstGeom>
          <a:noFill/>
          <a:ln>
            <a:noFill/>
          </a:ln>
        </p:spPr>
      </p:pic>
      <p:sp>
        <p:nvSpPr>
          <p:cNvPr id="1744" name="Shape 1744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비동기 API</a:t>
            </a:r>
          </a:p>
        </p:txBody>
      </p:sp>
      <p:sp>
        <p:nvSpPr>
          <p:cNvPr id="1745" name="Shape 1745"/>
          <p:cNvSpPr/>
          <p:nvPr/>
        </p:nvSpPr>
        <p:spPr>
          <a:xfrm>
            <a:off x="738050" y="1571850"/>
            <a:ext cx="3223200" cy="36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6" name="Shape 1746"/>
          <p:cNvSpPr/>
          <p:nvPr/>
        </p:nvSpPr>
        <p:spPr>
          <a:xfrm>
            <a:off x="4826450" y="1289125"/>
            <a:ext cx="4246800" cy="1514700"/>
          </a:xfrm>
          <a:prstGeom prst="wedgeRoundRectCallout">
            <a:avLst>
              <a:gd fmla="val -71906" name="adj1"/>
              <a:gd fmla="val -2153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객체는 힙에 저장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스레드는 힙을 공유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" name="Shape 17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9125"/>
            <a:ext cx="9144000" cy="3868109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Shape 1752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비동기 API</a:t>
            </a:r>
          </a:p>
        </p:txBody>
      </p:sp>
      <p:cxnSp>
        <p:nvCxnSpPr>
          <p:cNvPr id="1753" name="Shape 1753"/>
          <p:cNvCxnSpPr/>
          <p:nvPr/>
        </p:nvCxnSpPr>
        <p:spPr>
          <a:xfrm rot="10800000">
            <a:off x="1599550" y="1873425"/>
            <a:ext cx="477300" cy="1396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54" name="Shape 1754"/>
          <p:cNvCxnSpPr/>
          <p:nvPr/>
        </p:nvCxnSpPr>
        <p:spPr>
          <a:xfrm rot="10800000">
            <a:off x="1714600" y="1855750"/>
            <a:ext cx="1681200" cy="239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Shape 1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9125"/>
            <a:ext cx="9144000" cy="3868109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Shape 1760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비동기 API</a:t>
            </a:r>
          </a:p>
        </p:txBody>
      </p:sp>
      <p:sp>
        <p:nvSpPr>
          <p:cNvPr id="1761" name="Shape 1761"/>
          <p:cNvSpPr/>
          <p:nvPr/>
        </p:nvSpPr>
        <p:spPr>
          <a:xfrm>
            <a:off x="1812075" y="3148435"/>
            <a:ext cx="3065400" cy="36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6" name="Shape 17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9125"/>
            <a:ext cx="9144000" cy="3868109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Shape 1767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비동기 API</a:t>
            </a:r>
          </a:p>
        </p:txBody>
      </p:sp>
      <p:sp>
        <p:nvSpPr>
          <p:cNvPr id="1768" name="Shape 1768"/>
          <p:cNvSpPr/>
          <p:nvPr/>
        </p:nvSpPr>
        <p:spPr>
          <a:xfrm>
            <a:off x="3261500" y="4183025"/>
            <a:ext cx="1950900" cy="36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9" name="Shape 1769"/>
          <p:cNvSpPr/>
          <p:nvPr/>
        </p:nvSpPr>
        <p:spPr>
          <a:xfrm>
            <a:off x="6157300" y="3010250"/>
            <a:ext cx="2132700" cy="1758900"/>
          </a:xfrm>
          <a:prstGeom prst="wedgeRoundRectCallout">
            <a:avLst>
              <a:gd fmla="val -78594" name="adj1"/>
              <a:gd fmla="val 29828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null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4" name="Shape 17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9125"/>
            <a:ext cx="9144000" cy="3868109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Shape 1775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비동기 API</a:t>
            </a:r>
          </a:p>
        </p:txBody>
      </p:sp>
      <p:sp>
        <p:nvSpPr>
          <p:cNvPr id="1776" name="Shape 1776"/>
          <p:cNvSpPr/>
          <p:nvPr/>
        </p:nvSpPr>
        <p:spPr>
          <a:xfrm>
            <a:off x="3822200" y="2833125"/>
            <a:ext cx="1291800" cy="36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7" name="Shape 1777"/>
          <p:cNvSpPr/>
          <p:nvPr/>
        </p:nvSpPr>
        <p:spPr>
          <a:xfrm>
            <a:off x="5910975" y="2005200"/>
            <a:ext cx="2132700" cy="1758900"/>
          </a:xfrm>
          <a:prstGeom prst="wedgeRoundRectCallout">
            <a:avLst>
              <a:gd fmla="val -85062" name="adj1"/>
              <a:gd fmla="val 6299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main 스레드가 종료되기전에 끝나지 않음.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Shape 1782"/>
          <p:cNvSpPr txBox="1"/>
          <p:nvPr>
            <p:ph idx="1" type="body"/>
          </p:nvPr>
        </p:nvSpPr>
        <p:spPr>
          <a:xfrm>
            <a:off x="3165233" y="462949"/>
            <a:ext cx="4809000" cy="325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스레드들간</a:t>
            </a:r>
            <a:r>
              <a:rPr lang="en"/>
              <a:t>의 </a:t>
            </a:r>
            <a:br>
              <a:rPr lang="en"/>
            </a:br>
            <a:r>
              <a:rPr lang="en"/>
              <a:t>작업 순서</a:t>
            </a:r>
            <a:br>
              <a:rPr lang="en"/>
            </a:br>
            <a:r>
              <a:rPr lang="en"/>
              <a:t>동기화 필요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Shape 1787"/>
          <p:cNvSpPr txBox="1"/>
          <p:nvPr>
            <p:ph idx="1" type="body"/>
          </p:nvPr>
        </p:nvSpPr>
        <p:spPr>
          <a:xfrm>
            <a:off x="3165233" y="462949"/>
            <a:ext cx="4809000" cy="325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class Object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wait(), notify()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  <p:sp>
        <p:nvSpPr>
          <p:cNvPr id="147" name="Shape 147"/>
          <p:cNvSpPr/>
          <p:nvPr/>
        </p:nvSpPr>
        <p:spPr>
          <a:xfrm>
            <a:off x="4757300" y="298200"/>
            <a:ext cx="13911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가상메모리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200" y="109504"/>
            <a:ext cx="689100" cy="68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Shape 149"/>
          <p:cNvCxnSpPr>
            <a:stCxn id="148" idx="3"/>
            <a:endCxn id="147" idx="1"/>
          </p:cNvCxnSpPr>
          <p:nvPr/>
        </p:nvCxnSpPr>
        <p:spPr>
          <a:xfrm>
            <a:off x="4406300" y="4540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0" name="Shape 150"/>
          <p:cNvCxnSpPr/>
          <p:nvPr/>
        </p:nvCxnSpPr>
        <p:spPr>
          <a:xfrm>
            <a:off x="4396500" y="5006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51" name="Shape 151"/>
          <p:cNvSpPr/>
          <p:nvPr/>
        </p:nvSpPr>
        <p:spPr>
          <a:xfrm>
            <a:off x="4757300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P1</a:t>
            </a:r>
          </a:p>
        </p:txBody>
      </p:sp>
      <p:sp>
        <p:nvSpPr>
          <p:cNvPr id="152" name="Shape 152"/>
          <p:cNvSpPr/>
          <p:nvPr/>
        </p:nvSpPr>
        <p:spPr>
          <a:xfrm>
            <a:off x="5211985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P2</a:t>
            </a:r>
          </a:p>
        </p:txBody>
      </p:sp>
      <p:sp>
        <p:nvSpPr>
          <p:cNvPr id="153" name="Shape 153"/>
          <p:cNvSpPr/>
          <p:nvPr/>
        </p:nvSpPr>
        <p:spPr>
          <a:xfrm>
            <a:off x="5677900" y="604964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P3</a:t>
            </a:r>
          </a:p>
        </p:txBody>
      </p:sp>
      <p:sp>
        <p:nvSpPr>
          <p:cNvPr id="154" name="Shape 154"/>
          <p:cNvSpPr/>
          <p:nvPr/>
        </p:nvSpPr>
        <p:spPr>
          <a:xfrm>
            <a:off x="4878350" y="271450"/>
            <a:ext cx="1179000" cy="29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Shape 1792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비동기 API</a:t>
            </a:r>
          </a:p>
        </p:txBody>
      </p:sp>
      <p:pic>
        <p:nvPicPr>
          <p:cNvPr id="1793" name="Shape 1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075" y="925674"/>
            <a:ext cx="6453825" cy="405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4" name="Shape 1794"/>
          <p:cNvSpPr/>
          <p:nvPr/>
        </p:nvSpPr>
        <p:spPr>
          <a:xfrm>
            <a:off x="2101400" y="3872400"/>
            <a:ext cx="669900" cy="43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Shape 1799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비동기 API</a:t>
            </a:r>
          </a:p>
        </p:txBody>
      </p:sp>
      <p:pic>
        <p:nvPicPr>
          <p:cNvPr id="1800" name="Shape 18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075" y="925674"/>
            <a:ext cx="6453825" cy="405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801" name="Shape 1801"/>
          <p:cNvSpPr/>
          <p:nvPr/>
        </p:nvSpPr>
        <p:spPr>
          <a:xfrm>
            <a:off x="2542200" y="2564525"/>
            <a:ext cx="867000" cy="35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Shape 1806"/>
          <p:cNvSpPr txBox="1"/>
          <p:nvPr>
            <p:ph idx="1" type="body"/>
          </p:nvPr>
        </p:nvSpPr>
        <p:spPr>
          <a:xfrm>
            <a:off x="3165233" y="462949"/>
            <a:ext cx="4809000" cy="325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프로그램</a:t>
            </a:r>
            <a:r>
              <a:rPr lang="en"/>
              <a:t>이 복잡해지고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notify를 빼먹는다면?</a:t>
            </a:r>
          </a:p>
        </p:txBody>
      </p:sp>
      <p:pic>
        <p:nvPicPr>
          <p:cNvPr id="1807" name="Shape 18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750" y="2111750"/>
            <a:ext cx="5469674" cy="25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Shape 1812"/>
          <p:cNvSpPr txBox="1"/>
          <p:nvPr>
            <p:ph idx="1" type="body"/>
          </p:nvPr>
        </p:nvSpPr>
        <p:spPr>
          <a:xfrm>
            <a:off x="3165233" y="462949"/>
            <a:ext cx="4809000" cy="325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좀더 추상화된 고급 기술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Future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Shape 1817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비동기 개발에 사용한 API - Future</a:t>
            </a:r>
          </a:p>
        </p:txBody>
      </p:sp>
      <p:sp>
        <p:nvSpPr>
          <p:cNvPr id="1818" name="Shape 1818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비동기작업</a:t>
            </a:r>
            <a:r>
              <a:rPr lang="en"/>
              <a:t>의 결과를 받아오고 싶을 때.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>
                <a:solidFill>
                  <a:srgbClr val="454F5B"/>
                </a:solidFill>
              </a:rPr>
              <a:t>Interface Future&lt;V&gt;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V get(): 값을 가져오위해 wait, notify로했던 작업을 메서드 하나로 추상화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boolean isDone()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>
                <a:solidFill>
                  <a:srgbClr val="454F5B"/>
                </a:solidFill>
              </a:rPr>
              <a:t>Class FutureTask&lt;V&gt;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interface Callable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V call()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54F5B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Shape 1823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비동기 개발에 사용한 API - Future</a:t>
            </a:r>
          </a:p>
        </p:txBody>
      </p:sp>
      <p:pic>
        <p:nvPicPr>
          <p:cNvPr id="1824" name="Shape 18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75" y="1285674"/>
            <a:ext cx="8518901" cy="360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25" name="Shape 1825"/>
          <p:cNvSpPr/>
          <p:nvPr/>
        </p:nvSpPr>
        <p:spPr>
          <a:xfrm>
            <a:off x="994225" y="1544403"/>
            <a:ext cx="7194000" cy="16157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비동기 개발에 사용한 API - Future</a:t>
            </a:r>
          </a:p>
        </p:txBody>
      </p:sp>
      <p:pic>
        <p:nvPicPr>
          <p:cNvPr id="1831" name="Shape 18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75" y="1285674"/>
            <a:ext cx="8518901" cy="360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Shape 1832"/>
          <p:cNvSpPr/>
          <p:nvPr/>
        </p:nvSpPr>
        <p:spPr>
          <a:xfrm>
            <a:off x="3793575" y="3108450"/>
            <a:ext cx="4828200" cy="42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Shape 1837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비동기 개발에 사용한 API - Future</a:t>
            </a:r>
          </a:p>
        </p:txBody>
      </p:sp>
      <p:pic>
        <p:nvPicPr>
          <p:cNvPr id="1838" name="Shape 1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75" y="1285674"/>
            <a:ext cx="8518901" cy="360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Shape 1839"/>
          <p:cNvSpPr/>
          <p:nvPr/>
        </p:nvSpPr>
        <p:spPr>
          <a:xfrm>
            <a:off x="936925" y="3394200"/>
            <a:ext cx="6000000" cy="35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Shape 1844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비동기 개발에 사용한 API - Future</a:t>
            </a:r>
          </a:p>
        </p:txBody>
      </p:sp>
      <p:pic>
        <p:nvPicPr>
          <p:cNvPr id="1845" name="Shape 18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75" y="1285674"/>
            <a:ext cx="8518901" cy="360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Shape 1846"/>
          <p:cNvSpPr/>
          <p:nvPr/>
        </p:nvSpPr>
        <p:spPr>
          <a:xfrm>
            <a:off x="989950" y="3697677"/>
            <a:ext cx="3966300" cy="30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7" name="Shape 1847"/>
          <p:cNvSpPr/>
          <p:nvPr/>
        </p:nvSpPr>
        <p:spPr>
          <a:xfrm>
            <a:off x="5710225" y="3546900"/>
            <a:ext cx="1201800" cy="1096800"/>
          </a:xfrm>
          <a:prstGeom prst="wedgeRoundRectCallout">
            <a:avLst>
              <a:gd fmla="val -114657" name="adj1"/>
              <a:gd fmla="val -1426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block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Shape 1852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비동기 개발에 사용한 API - Future</a:t>
            </a:r>
          </a:p>
        </p:txBody>
      </p:sp>
      <p:pic>
        <p:nvPicPr>
          <p:cNvPr id="1853" name="Shape 1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75" y="1285674"/>
            <a:ext cx="8518901" cy="360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Shape 1854"/>
          <p:cNvSpPr/>
          <p:nvPr/>
        </p:nvSpPr>
        <p:spPr>
          <a:xfrm>
            <a:off x="1472300" y="1826050"/>
            <a:ext cx="2982900" cy="116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5" name="Shape 1855"/>
          <p:cNvSpPr/>
          <p:nvPr/>
        </p:nvSpPr>
        <p:spPr>
          <a:xfrm>
            <a:off x="5222650" y="2323175"/>
            <a:ext cx="1201800" cy="1096800"/>
          </a:xfrm>
          <a:prstGeom prst="wedgeRoundRectCallout">
            <a:avLst>
              <a:gd fmla="val -114657" name="adj1"/>
              <a:gd fmla="val -1426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완료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  <p:sp>
        <p:nvSpPr>
          <p:cNvPr id="160" name="Shape 160"/>
          <p:cNvSpPr/>
          <p:nvPr/>
        </p:nvSpPr>
        <p:spPr>
          <a:xfrm>
            <a:off x="1723000" y="4364950"/>
            <a:ext cx="13911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CODE</a:t>
            </a:r>
          </a:p>
        </p:txBody>
      </p:sp>
      <p:sp>
        <p:nvSpPr>
          <p:cNvPr id="161" name="Shape 161"/>
          <p:cNvSpPr/>
          <p:nvPr/>
        </p:nvSpPr>
        <p:spPr>
          <a:xfrm>
            <a:off x="1723000" y="3831550"/>
            <a:ext cx="13911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</a:t>
            </a:r>
          </a:p>
        </p:txBody>
      </p:sp>
      <p:sp>
        <p:nvSpPr>
          <p:cNvPr id="162" name="Shape 162"/>
          <p:cNvSpPr/>
          <p:nvPr/>
        </p:nvSpPr>
        <p:spPr>
          <a:xfrm>
            <a:off x="1723000" y="2945225"/>
            <a:ext cx="1391100" cy="88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HEAP</a:t>
            </a:r>
          </a:p>
        </p:txBody>
      </p:sp>
      <p:sp>
        <p:nvSpPr>
          <p:cNvPr id="163" name="Shape 163"/>
          <p:cNvSpPr/>
          <p:nvPr/>
        </p:nvSpPr>
        <p:spPr>
          <a:xfrm>
            <a:off x="1723000" y="2113025"/>
            <a:ext cx="1391100" cy="83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(T1) STACK</a:t>
            </a:r>
          </a:p>
        </p:txBody>
      </p:sp>
      <p:sp>
        <p:nvSpPr>
          <p:cNvPr id="164" name="Shape 164"/>
          <p:cNvSpPr/>
          <p:nvPr/>
        </p:nvSpPr>
        <p:spPr>
          <a:xfrm>
            <a:off x="1723000" y="1442225"/>
            <a:ext cx="1391100" cy="67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1276275" y="2193725"/>
            <a:ext cx="267900" cy="2694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1276275" y="1442225"/>
            <a:ext cx="267900" cy="670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/>
        </p:nvSpPr>
        <p:spPr>
          <a:xfrm>
            <a:off x="343475" y="1607775"/>
            <a:ext cx="9828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커널 영역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293475" y="3368675"/>
            <a:ext cx="9828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유저 영역</a:t>
            </a:r>
          </a:p>
        </p:txBody>
      </p:sp>
      <p:sp>
        <p:nvSpPr>
          <p:cNvPr id="169" name="Shape 169"/>
          <p:cNvSpPr/>
          <p:nvPr/>
        </p:nvSpPr>
        <p:spPr>
          <a:xfrm>
            <a:off x="1878522" y="15315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sp>
        <p:nvSpPr>
          <p:cNvPr id="170" name="Shape 170"/>
          <p:cNvSpPr/>
          <p:nvPr/>
        </p:nvSpPr>
        <p:spPr>
          <a:xfrm>
            <a:off x="4757300" y="298200"/>
            <a:ext cx="13911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가상메모리매니저</a:t>
            </a:r>
          </a:p>
        </p:txBody>
      </p:sp>
      <p:sp>
        <p:nvSpPr>
          <p:cNvPr id="171" name="Shape 171"/>
          <p:cNvSpPr/>
          <p:nvPr/>
        </p:nvSpPr>
        <p:spPr>
          <a:xfrm>
            <a:off x="4757300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P1</a:t>
            </a:r>
          </a:p>
        </p:txBody>
      </p:sp>
      <p:sp>
        <p:nvSpPr>
          <p:cNvPr id="172" name="Shape 172"/>
          <p:cNvSpPr/>
          <p:nvPr/>
        </p:nvSpPr>
        <p:spPr>
          <a:xfrm>
            <a:off x="5211985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P2</a:t>
            </a:r>
          </a:p>
        </p:txBody>
      </p:sp>
      <p:sp>
        <p:nvSpPr>
          <p:cNvPr id="173" name="Shape 173"/>
          <p:cNvSpPr/>
          <p:nvPr/>
        </p:nvSpPr>
        <p:spPr>
          <a:xfrm>
            <a:off x="5677900" y="604964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P3</a:t>
            </a:r>
          </a:p>
        </p:txBody>
      </p:sp>
      <p:cxnSp>
        <p:nvCxnSpPr>
          <p:cNvPr id="174" name="Shape 174"/>
          <p:cNvCxnSpPr>
            <a:stCxn id="171" idx="2"/>
            <a:endCxn id="164" idx="0"/>
          </p:cNvCxnSpPr>
          <p:nvPr/>
        </p:nvCxnSpPr>
        <p:spPr>
          <a:xfrm flipH="1">
            <a:off x="2418500" y="916675"/>
            <a:ext cx="2574000" cy="5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200" y="109504"/>
            <a:ext cx="689100" cy="68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Shape 176"/>
          <p:cNvCxnSpPr>
            <a:stCxn id="175" idx="3"/>
            <a:endCxn id="170" idx="1"/>
          </p:cNvCxnSpPr>
          <p:nvPr/>
        </p:nvCxnSpPr>
        <p:spPr>
          <a:xfrm>
            <a:off x="4406300" y="4540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7" name="Shape 177"/>
          <p:cNvCxnSpPr/>
          <p:nvPr/>
        </p:nvCxnSpPr>
        <p:spPr>
          <a:xfrm>
            <a:off x="4396500" y="5006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78" name="Shape 178"/>
          <p:cNvSpPr txBox="1"/>
          <p:nvPr/>
        </p:nvSpPr>
        <p:spPr>
          <a:xfrm>
            <a:off x="1581925" y="1232800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프로세스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Shape 1860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비동기 개발에 사용한 API - Future</a:t>
            </a:r>
          </a:p>
        </p:txBody>
      </p:sp>
      <p:pic>
        <p:nvPicPr>
          <p:cNvPr id="1861" name="Shape 18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75" y="1285674"/>
            <a:ext cx="8518901" cy="360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62" name="Shape 1862"/>
          <p:cNvSpPr/>
          <p:nvPr/>
        </p:nvSpPr>
        <p:spPr>
          <a:xfrm>
            <a:off x="5710225" y="3546900"/>
            <a:ext cx="1947600" cy="1096800"/>
          </a:xfrm>
          <a:prstGeom prst="wedgeRoundRectCallout">
            <a:avLst>
              <a:gd fmla="val -88916" name="adj1"/>
              <a:gd fmla="val -16876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block 해제</a:t>
            </a:r>
          </a:p>
        </p:txBody>
      </p:sp>
      <p:sp>
        <p:nvSpPr>
          <p:cNvPr id="1863" name="Shape 1863"/>
          <p:cNvSpPr/>
          <p:nvPr/>
        </p:nvSpPr>
        <p:spPr>
          <a:xfrm>
            <a:off x="989950" y="3697677"/>
            <a:ext cx="3966300" cy="30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Shape 1868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비동기 개발에 사용한 API - Future</a:t>
            </a:r>
          </a:p>
        </p:txBody>
      </p:sp>
      <p:pic>
        <p:nvPicPr>
          <p:cNvPr id="1869" name="Shape 1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75" y="1285674"/>
            <a:ext cx="8518901" cy="360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Shape 1870"/>
          <p:cNvSpPr/>
          <p:nvPr/>
        </p:nvSpPr>
        <p:spPr>
          <a:xfrm>
            <a:off x="980100" y="3930900"/>
            <a:ext cx="3700200" cy="42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5" name="Shape 18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400" y="-24175"/>
            <a:ext cx="30890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Shape 18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0949" y="-24175"/>
            <a:ext cx="310845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Shape 1877"/>
          <p:cNvSpPr/>
          <p:nvPr/>
        </p:nvSpPr>
        <p:spPr>
          <a:xfrm>
            <a:off x="197075" y="263800"/>
            <a:ext cx="2010000" cy="2485200"/>
          </a:xfrm>
          <a:prstGeom prst="wedgeRoundRectCallout">
            <a:avLst>
              <a:gd fmla="val -50000" name="adj1"/>
              <a:gd fmla="val -1819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비동기를 활용하여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 algn="ctr">
              <a:spcBef>
                <a:spcPts val="0"/>
              </a:spcBef>
              <a:buNone/>
            </a:pPr>
            <a:r>
              <a:rPr lang="en" sz="2400"/>
              <a:t>개발완료!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 algn="ctr">
              <a:spcBef>
                <a:spcPts val="0"/>
              </a:spcBef>
              <a:buNone/>
            </a:pPr>
            <a:r>
              <a:rPr lang="en" sz="2400"/>
              <a:t>BUT...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Shape 1882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느낀점</a:t>
            </a:r>
          </a:p>
        </p:txBody>
      </p:sp>
      <p:sp>
        <p:nvSpPr>
          <p:cNvPr id="1883" name="Shape 1883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thread를 직접사용하는건 쉽지 않다 (지식 + 경험)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Shape 1888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느낀점</a:t>
            </a:r>
          </a:p>
        </p:txBody>
      </p:sp>
      <p:sp>
        <p:nvSpPr>
          <p:cNvPr id="1889" name="Shape 1889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Future</a:t>
            </a:r>
            <a:r>
              <a:rPr lang="en"/>
              <a:t>는 단일값만 처리하기 때문에 복합적으로 구현하기 어렵다.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A작업 -&gt; B작업 -&gt; C작업…..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Shape 1894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느낀점</a:t>
            </a:r>
          </a:p>
        </p:txBody>
      </p:sp>
      <p:sp>
        <p:nvSpPr>
          <p:cNvPr id="1895" name="Shape 1895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threadpool에 대해서도 이해가 필요하다.</a:t>
            </a:r>
            <a:br>
              <a:rPr lang="en"/>
            </a:b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Shape 1900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느낀점</a:t>
            </a:r>
          </a:p>
        </p:txBody>
      </p:sp>
      <p:sp>
        <p:nvSpPr>
          <p:cNvPr id="1901" name="Shape 1901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threadpool에 대해서도 이해가 필요하다.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threadpool내</a:t>
            </a:r>
            <a:r>
              <a:rPr lang="en"/>
              <a:t>의 </a:t>
            </a:r>
            <a:r>
              <a:rPr lang="en"/>
              <a:t>thread가</a:t>
            </a:r>
            <a:r>
              <a:rPr lang="en"/>
              <a:t> 전체 사용중인경우 큐에 대기중인 요청들은 처리시간이 이전 태스크가 끝나야 처리되기때문에 응답 지연 증가된다.</a:t>
            </a:r>
            <a:br>
              <a:rPr lang="en"/>
            </a:b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Shape 1906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느낀점</a:t>
            </a:r>
          </a:p>
        </p:txBody>
      </p:sp>
      <p:sp>
        <p:nvSpPr>
          <p:cNvPr id="1907" name="Shape 1907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threadpool에 대해서도 이해가 필요하다.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threadpool내의 thread가 전체 사용중인경우 큐에 대기중인 요청들은 처리시간이 이전 태스크가 끝나야 처리되기때문에 응답 지연 증가된다.</a:t>
            </a:r>
            <a:br>
              <a:rPr lang="en"/>
            </a:br>
          </a:p>
        </p:txBody>
      </p:sp>
      <p:pic>
        <p:nvPicPr>
          <p:cNvPr id="1908" name="Shape 1908"/>
          <p:cNvPicPr preferRelativeResize="0"/>
          <p:nvPr/>
        </p:nvPicPr>
        <p:blipFill rotWithShape="1">
          <a:blip r:embed="rId3">
            <a:alphaModFix/>
          </a:blip>
          <a:srcRect b="7984" l="5636" r="51696" t="16759"/>
          <a:stretch/>
        </p:blipFill>
        <p:spPr>
          <a:xfrm>
            <a:off x="3531600" y="1373800"/>
            <a:ext cx="5415475" cy="3566825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Shape 1913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느낀점</a:t>
            </a:r>
          </a:p>
        </p:txBody>
      </p:sp>
      <p:sp>
        <p:nvSpPr>
          <p:cNvPr id="1914" name="Shape 1914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threadpool에 대해서도 이해가 필요하다.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threadpool내의 thread가 전체 사용중인경우 큐에 대기중인 요청들은 처리시간이 이전 태스크가 끝나야 처리되기때문에 응답 지연 증가된다.</a:t>
            </a:r>
            <a:br>
              <a:rPr lang="en"/>
            </a:br>
          </a:p>
        </p:txBody>
      </p:sp>
      <p:pic>
        <p:nvPicPr>
          <p:cNvPr id="1915" name="Shape 1915"/>
          <p:cNvPicPr preferRelativeResize="0"/>
          <p:nvPr/>
        </p:nvPicPr>
        <p:blipFill rotWithShape="1">
          <a:blip r:embed="rId3">
            <a:alphaModFix/>
          </a:blip>
          <a:srcRect b="7984" l="5636" r="51696" t="16759"/>
          <a:stretch/>
        </p:blipFill>
        <p:spPr>
          <a:xfrm>
            <a:off x="3531600" y="1373800"/>
            <a:ext cx="5415475" cy="3566825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916" name="Shape 1916"/>
          <p:cNvSpPr/>
          <p:nvPr/>
        </p:nvSpPr>
        <p:spPr>
          <a:xfrm>
            <a:off x="4714550" y="763700"/>
            <a:ext cx="2010000" cy="2485200"/>
          </a:xfrm>
          <a:prstGeom prst="wedgeRoundRectCallout">
            <a:avLst>
              <a:gd fmla="val -50000" name="adj1"/>
              <a:gd fmla="val -18191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트래픽 폭주 상황에 접하는 증상.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Shape 1921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느낀점</a:t>
            </a:r>
          </a:p>
        </p:txBody>
      </p:sp>
      <p:sp>
        <p:nvSpPr>
          <p:cNvPr id="1922" name="Shape 1922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threadpool에 대해서도 이해가 필요하다.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threadpool내의 thread가 전체 사용중인경우 큐에 대기중인 요청들은 처리시간이 이전 태스크가 끝나야 처리되기때문에 응답 지연 증가된다.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잘</a:t>
            </a:r>
            <a:r>
              <a:rPr lang="en"/>
              <a:t>못 사용한 threadpool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newCachedThreadPool </a:t>
            </a:r>
          </a:p>
          <a:p>
            <a:pPr indent="-342900" lvl="3" marL="1828800" rtl="0">
              <a:spcBef>
                <a:spcPts val="360"/>
              </a:spcBef>
              <a:buSzPct val="100000"/>
            </a:pPr>
            <a:r>
              <a:rPr lang="en" sz="1800"/>
              <a:t>1client * 7 requet =&gt; 1 + 7 (threads)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  <p:sp>
        <p:nvSpPr>
          <p:cNvPr id="184" name="Shape 184"/>
          <p:cNvSpPr/>
          <p:nvPr/>
        </p:nvSpPr>
        <p:spPr>
          <a:xfrm>
            <a:off x="1723000" y="4364950"/>
            <a:ext cx="13911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CODE</a:t>
            </a:r>
          </a:p>
        </p:txBody>
      </p:sp>
      <p:sp>
        <p:nvSpPr>
          <p:cNvPr id="185" name="Shape 185"/>
          <p:cNvSpPr/>
          <p:nvPr/>
        </p:nvSpPr>
        <p:spPr>
          <a:xfrm>
            <a:off x="1723000" y="3831550"/>
            <a:ext cx="13911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</a:t>
            </a:r>
          </a:p>
        </p:txBody>
      </p:sp>
      <p:sp>
        <p:nvSpPr>
          <p:cNvPr id="186" name="Shape 186"/>
          <p:cNvSpPr/>
          <p:nvPr/>
        </p:nvSpPr>
        <p:spPr>
          <a:xfrm>
            <a:off x="1723000" y="2945225"/>
            <a:ext cx="1391100" cy="88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HEAP</a:t>
            </a:r>
          </a:p>
        </p:txBody>
      </p:sp>
      <p:sp>
        <p:nvSpPr>
          <p:cNvPr id="187" name="Shape 187"/>
          <p:cNvSpPr/>
          <p:nvPr/>
        </p:nvSpPr>
        <p:spPr>
          <a:xfrm>
            <a:off x="1723000" y="2113025"/>
            <a:ext cx="1391100" cy="83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(T1) STACK</a:t>
            </a:r>
          </a:p>
        </p:txBody>
      </p:sp>
      <p:sp>
        <p:nvSpPr>
          <p:cNvPr id="188" name="Shape 188"/>
          <p:cNvSpPr/>
          <p:nvPr/>
        </p:nvSpPr>
        <p:spPr>
          <a:xfrm>
            <a:off x="1723000" y="1442225"/>
            <a:ext cx="1391100" cy="67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1276275" y="2193725"/>
            <a:ext cx="267900" cy="2694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1276275" y="1442225"/>
            <a:ext cx="267900" cy="670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343475" y="1607775"/>
            <a:ext cx="9828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커널 영역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293475" y="3368675"/>
            <a:ext cx="9828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유저 영역</a:t>
            </a:r>
          </a:p>
        </p:txBody>
      </p:sp>
      <p:sp>
        <p:nvSpPr>
          <p:cNvPr id="193" name="Shape 193"/>
          <p:cNvSpPr/>
          <p:nvPr/>
        </p:nvSpPr>
        <p:spPr>
          <a:xfrm>
            <a:off x="1878522" y="15315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sp>
        <p:nvSpPr>
          <p:cNvPr id="194" name="Shape 194"/>
          <p:cNvSpPr/>
          <p:nvPr/>
        </p:nvSpPr>
        <p:spPr>
          <a:xfrm>
            <a:off x="7135275" y="537800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sp>
        <p:nvSpPr>
          <p:cNvPr id="195" name="Shape 195"/>
          <p:cNvSpPr/>
          <p:nvPr/>
        </p:nvSpPr>
        <p:spPr>
          <a:xfrm>
            <a:off x="7836500" y="676825"/>
            <a:ext cx="267900" cy="2160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8104525" y="446700"/>
            <a:ext cx="6891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task_struct</a:t>
            </a:r>
          </a:p>
        </p:txBody>
      </p:sp>
      <p:sp>
        <p:nvSpPr>
          <p:cNvPr id="197" name="Shape 197"/>
          <p:cNvSpPr/>
          <p:nvPr/>
        </p:nvSpPr>
        <p:spPr>
          <a:xfrm>
            <a:off x="4757300" y="298200"/>
            <a:ext cx="13911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가상메모리매니저</a:t>
            </a:r>
          </a:p>
        </p:txBody>
      </p:sp>
      <p:sp>
        <p:nvSpPr>
          <p:cNvPr id="198" name="Shape 198"/>
          <p:cNvSpPr/>
          <p:nvPr/>
        </p:nvSpPr>
        <p:spPr>
          <a:xfrm>
            <a:off x="4757300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P1</a:t>
            </a:r>
          </a:p>
        </p:txBody>
      </p:sp>
      <p:sp>
        <p:nvSpPr>
          <p:cNvPr id="199" name="Shape 199"/>
          <p:cNvSpPr/>
          <p:nvPr/>
        </p:nvSpPr>
        <p:spPr>
          <a:xfrm>
            <a:off x="5211985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P2</a:t>
            </a:r>
          </a:p>
        </p:txBody>
      </p:sp>
      <p:sp>
        <p:nvSpPr>
          <p:cNvPr id="200" name="Shape 200"/>
          <p:cNvSpPr/>
          <p:nvPr/>
        </p:nvSpPr>
        <p:spPr>
          <a:xfrm>
            <a:off x="5677900" y="604964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P3</a:t>
            </a:r>
          </a:p>
        </p:txBody>
      </p:sp>
      <p:cxnSp>
        <p:nvCxnSpPr>
          <p:cNvPr id="201" name="Shape 201"/>
          <p:cNvCxnSpPr>
            <a:stCxn id="198" idx="2"/>
            <a:endCxn id="188" idx="0"/>
          </p:cNvCxnSpPr>
          <p:nvPr/>
        </p:nvCxnSpPr>
        <p:spPr>
          <a:xfrm flipH="1">
            <a:off x="2418500" y="916675"/>
            <a:ext cx="2574000" cy="5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200" y="109504"/>
            <a:ext cx="689100" cy="68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Shape 203"/>
          <p:cNvCxnSpPr>
            <a:stCxn id="202" idx="3"/>
            <a:endCxn id="197" idx="1"/>
          </p:cNvCxnSpPr>
          <p:nvPr/>
        </p:nvCxnSpPr>
        <p:spPr>
          <a:xfrm>
            <a:off x="4406300" y="4540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4" name="Shape 204"/>
          <p:cNvCxnSpPr/>
          <p:nvPr/>
        </p:nvCxnSpPr>
        <p:spPr>
          <a:xfrm>
            <a:off x="4396500" y="5006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205" name="Shape 205"/>
          <p:cNvSpPr txBox="1"/>
          <p:nvPr/>
        </p:nvSpPr>
        <p:spPr>
          <a:xfrm>
            <a:off x="1581925" y="1232800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프로세스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3400" y="170875"/>
            <a:ext cx="434099" cy="4340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/>
          <p:nvPr/>
        </p:nvSpPr>
        <p:spPr>
          <a:xfrm>
            <a:off x="5985750" y="1531575"/>
            <a:ext cx="2677200" cy="1582800"/>
          </a:xfrm>
          <a:prstGeom prst="wedgeRoundRectCallout">
            <a:avLst>
              <a:gd fmla="val 38129" name="adj1"/>
              <a:gd fmla="val -86004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스케줄링 대상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Shape 1927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느낀점</a:t>
            </a:r>
          </a:p>
        </p:txBody>
      </p:sp>
      <p:sp>
        <p:nvSpPr>
          <p:cNvPr id="1928" name="Shape 1928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threadpool에 대해서도 이해가 필요하다.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threadpool내의 thread가 전체 사용중인경우 큐에 대기중인 요청들은 처리시간이 이전 태스크가 끝나야 처리되기때문에 응답 지연 증가된다.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잘못 사용한 threadpool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newCachedThreadPool </a:t>
            </a:r>
          </a:p>
          <a:p>
            <a:pPr indent="-342900" lvl="3" marL="1828800" rtl="0">
              <a:spcBef>
                <a:spcPts val="360"/>
              </a:spcBef>
              <a:buSzPct val="100000"/>
            </a:pPr>
            <a:r>
              <a:rPr lang="en" sz="1800"/>
              <a:t>1client * 7 requet =&gt; 1 + 7 (threads</a:t>
            </a:r>
            <a:r>
              <a:rPr lang="en" sz="1800"/>
              <a:t>)</a:t>
            </a:r>
          </a:p>
          <a:p>
            <a:pPr indent="-355600" lvl="3" marL="1828800" rtl="0">
              <a:spcBef>
                <a:spcPts val="480"/>
              </a:spcBef>
              <a:buSzPct val="111111"/>
            </a:pPr>
            <a:r>
              <a:rPr lang="en"/>
              <a:t>300client * 7 request =&gt; </a:t>
            </a:r>
            <a:r>
              <a:rPr lang="en">
                <a:solidFill>
                  <a:srgbClr val="FF0000"/>
                </a:solidFill>
              </a:rPr>
              <a:t>300 + 2100 </a:t>
            </a:r>
            <a:r>
              <a:rPr lang="en"/>
              <a:t>(threads)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Shape 1933"/>
          <p:cNvSpPr txBox="1"/>
          <p:nvPr>
            <p:ph type="ctrTitle"/>
          </p:nvPr>
        </p:nvSpPr>
        <p:spPr>
          <a:xfrm>
            <a:off x="0" y="2897800"/>
            <a:ext cx="5191200" cy="143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C7F464"/>
                </a:solidFill>
              </a:rPr>
              <a:t>3</a:t>
            </a:r>
            <a:r>
              <a:rPr lang="en" sz="9600">
                <a:solidFill>
                  <a:srgbClr val="C7F464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JAVA 비동기 프로그래밍 ver.2</a:t>
            </a:r>
          </a:p>
        </p:txBody>
      </p:sp>
      <p:sp>
        <p:nvSpPr>
          <p:cNvPr id="1934" name="Shape 1934"/>
          <p:cNvSpPr txBox="1"/>
          <p:nvPr>
            <p:ph idx="1" type="subTitle"/>
          </p:nvPr>
        </p:nvSpPr>
        <p:spPr>
          <a:xfrm>
            <a:off x="6101100" y="2863400"/>
            <a:ext cx="3134400" cy="143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n"/>
              <a:t>도입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n"/>
              <a:t>CompletableFuture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Shape 1939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도입</a:t>
            </a:r>
          </a:p>
        </p:txBody>
      </p:sp>
      <p:sp>
        <p:nvSpPr>
          <p:cNvPr id="1940" name="Shape 1940"/>
          <p:cNvSpPr txBox="1"/>
          <p:nvPr>
            <p:ph idx="1" type="body"/>
          </p:nvPr>
        </p:nvSpPr>
        <p:spPr>
          <a:xfrm>
            <a:off x="691200" y="1358700"/>
            <a:ext cx="80184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기</a:t>
            </a:r>
            <a:r>
              <a:rPr lang="en"/>
              <a:t>존 비동기 코드로 성능향상을 보았지만… 좀더 살펴보면.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Future</a:t>
            </a:r>
            <a:r>
              <a:rPr lang="en"/>
              <a:t>는 하나의 </a:t>
            </a:r>
            <a:r>
              <a:rPr lang="en">
                <a:solidFill>
                  <a:srgbClr val="FF0000"/>
                </a:solidFill>
              </a:rPr>
              <a:t>단일</a:t>
            </a:r>
            <a:r>
              <a:rPr lang="en"/>
              <a:t> 작업만 처리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Shape 1945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도입</a:t>
            </a:r>
          </a:p>
        </p:txBody>
      </p:sp>
      <p:sp>
        <p:nvSpPr>
          <p:cNvPr id="1946" name="Shape 1946"/>
          <p:cNvSpPr txBox="1"/>
          <p:nvPr>
            <p:ph idx="1" type="body"/>
          </p:nvPr>
        </p:nvSpPr>
        <p:spPr>
          <a:xfrm>
            <a:off x="691200" y="1358700"/>
            <a:ext cx="80184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</a:pPr>
            <a:r>
              <a:rPr lang="en"/>
              <a:t>기</a:t>
            </a:r>
            <a:r>
              <a:rPr lang="en"/>
              <a:t>존 Future의 단일 작업 처리문제 극복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CompletableFuture (JDK 8)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Shape 1951"/>
          <p:cNvSpPr txBox="1"/>
          <p:nvPr>
            <p:ph idx="1" type="body"/>
          </p:nvPr>
        </p:nvSpPr>
        <p:spPr>
          <a:xfrm>
            <a:off x="3165233" y="462949"/>
            <a:ext cx="4809000" cy="325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-&gt; B -&gt; C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의존성있는 태스크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기존 Future에서 해결하려면!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6" name="Shape 1956"/>
          <p:cNvPicPr preferRelativeResize="0"/>
          <p:nvPr/>
        </p:nvPicPr>
        <p:blipFill rotWithShape="1">
          <a:blip r:embed="rId3">
            <a:alphaModFix/>
          </a:blip>
          <a:srcRect b="12380" l="0" r="0" t="8711"/>
          <a:stretch/>
        </p:blipFill>
        <p:spPr>
          <a:xfrm>
            <a:off x="538800" y="29335"/>
            <a:ext cx="8194847" cy="508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1" name="Shape 1961"/>
          <p:cNvPicPr preferRelativeResize="0"/>
          <p:nvPr/>
        </p:nvPicPr>
        <p:blipFill rotWithShape="1">
          <a:blip r:embed="rId3">
            <a:alphaModFix/>
          </a:blip>
          <a:srcRect b="12380" l="0" r="0" t="8711"/>
          <a:stretch/>
        </p:blipFill>
        <p:spPr>
          <a:xfrm>
            <a:off x="538800" y="29335"/>
            <a:ext cx="8194847" cy="508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Shape 1962"/>
          <p:cNvPicPr preferRelativeResize="0"/>
          <p:nvPr/>
        </p:nvPicPr>
        <p:blipFill rotWithShape="1">
          <a:blip r:embed="rId4">
            <a:alphaModFix/>
          </a:blip>
          <a:srcRect b="0" l="-5429" r="6350" t="0"/>
          <a:stretch/>
        </p:blipFill>
        <p:spPr>
          <a:xfrm>
            <a:off x="-123724" y="501875"/>
            <a:ext cx="8545974" cy="42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3" name="Shape 1963"/>
          <p:cNvSpPr txBox="1"/>
          <p:nvPr/>
        </p:nvSpPr>
        <p:spPr>
          <a:xfrm>
            <a:off x="681950" y="1125650"/>
            <a:ext cx="3500100" cy="12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600">
                <a:solidFill>
                  <a:srgbClr val="FF0000"/>
                </a:solidFill>
              </a:rPr>
              <a:t>Callback Hell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Shape 1968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CompletableFuture</a:t>
            </a:r>
          </a:p>
        </p:txBody>
      </p:sp>
      <p:sp>
        <p:nvSpPr>
          <p:cNvPr id="1969" name="Shape 1969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java.util.concurrent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Class CompletableFuture&lt;T&gt;</a:t>
            </a:r>
          </a:p>
          <a:p>
            <a:pPr indent="-228600" lvl="2" marL="1371600" rtl="0">
              <a:lnSpc>
                <a:spcPct val="115000"/>
              </a:lnSpc>
              <a:spcBef>
                <a:spcPts val="0"/>
              </a:spcBef>
            </a:pPr>
            <a:r>
              <a:rPr lang="en" sz="2400">
                <a:solidFill>
                  <a:srgbClr val="454F5B"/>
                </a:solidFill>
              </a:rPr>
              <a:t>interface Future&lt;T&gt;</a:t>
            </a:r>
          </a:p>
          <a:p>
            <a:pPr indent="-228600" lvl="2" marL="1371600" rtl="0">
              <a:lnSpc>
                <a:spcPct val="115000"/>
              </a:lnSpc>
              <a:spcBef>
                <a:spcPts val="0"/>
              </a:spcBef>
            </a:pPr>
            <a:r>
              <a:rPr lang="en" sz="2400">
                <a:solidFill>
                  <a:srgbClr val="454F5B"/>
                </a:solidFill>
              </a:rPr>
              <a:t>interface CompletionStage&lt;T&gt;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Future 시리즈중 끝판왕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4" name="Shape 19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74" y="1390487"/>
            <a:ext cx="8501025" cy="2667318"/>
          </a:xfrm>
          <a:prstGeom prst="rect">
            <a:avLst/>
          </a:prstGeom>
          <a:noFill/>
          <a:ln>
            <a:noFill/>
          </a:ln>
        </p:spPr>
      </p:pic>
      <p:sp>
        <p:nvSpPr>
          <p:cNvPr id="1975" name="Shape 1975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CompletableFuture</a:t>
            </a:r>
          </a:p>
        </p:txBody>
      </p:sp>
      <p:sp>
        <p:nvSpPr>
          <p:cNvPr id="1976" name="Shape 1976"/>
          <p:cNvSpPr/>
          <p:nvPr/>
        </p:nvSpPr>
        <p:spPr>
          <a:xfrm>
            <a:off x="490575" y="1317275"/>
            <a:ext cx="8358600" cy="42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1" name="Shape 19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74" y="1390487"/>
            <a:ext cx="8501025" cy="2667318"/>
          </a:xfrm>
          <a:prstGeom prst="rect">
            <a:avLst/>
          </a:prstGeom>
          <a:noFill/>
          <a:ln>
            <a:noFill/>
          </a:ln>
        </p:spPr>
      </p:pic>
      <p:sp>
        <p:nvSpPr>
          <p:cNvPr id="1982" name="Shape 1982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CompletableFuture</a:t>
            </a:r>
          </a:p>
        </p:txBody>
      </p:sp>
      <p:sp>
        <p:nvSpPr>
          <p:cNvPr id="1983" name="Shape 1983"/>
          <p:cNvSpPr/>
          <p:nvPr/>
        </p:nvSpPr>
        <p:spPr>
          <a:xfrm>
            <a:off x="3286600" y="3364100"/>
            <a:ext cx="1166700" cy="42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4" name="Shape 1984"/>
          <p:cNvSpPr/>
          <p:nvPr/>
        </p:nvSpPr>
        <p:spPr>
          <a:xfrm>
            <a:off x="6157300" y="3010250"/>
            <a:ext cx="2132700" cy="1758900"/>
          </a:xfrm>
          <a:prstGeom prst="wedgeRoundRectCallout">
            <a:avLst>
              <a:gd fmla="val -120175" name="adj1"/>
              <a:gd fmla="val -1611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cf.get()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블럭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  <p:sp>
        <p:nvSpPr>
          <p:cNvPr id="213" name="Shape 213"/>
          <p:cNvSpPr/>
          <p:nvPr/>
        </p:nvSpPr>
        <p:spPr>
          <a:xfrm>
            <a:off x="1723000" y="4364950"/>
            <a:ext cx="13911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CODE</a:t>
            </a:r>
          </a:p>
        </p:txBody>
      </p:sp>
      <p:sp>
        <p:nvSpPr>
          <p:cNvPr id="214" name="Shape 214"/>
          <p:cNvSpPr/>
          <p:nvPr/>
        </p:nvSpPr>
        <p:spPr>
          <a:xfrm>
            <a:off x="1723000" y="3831550"/>
            <a:ext cx="13911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</a:t>
            </a:r>
          </a:p>
        </p:txBody>
      </p:sp>
      <p:sp>
        <p:nvSpPr>
          <p:cNvPr id="215" name="Shape 215"/>
          <p:cNvSpPr/>
          <p:nvPr/>
        </p:nvSpPr>
        <p:spPr>
          <a:xfrm>
            <a:off x="1723000" y="2945225"/>
            <a:ext cx="1391100" cy="88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HEAP</a:t>
            </a:r>
          </a:p>
        </p:txBody>
      </p:sp>
      <p:sp>
        <p:nvSpPr>
          <p:cNvPr id="216" name="Shape 216"/>
          <p:cNvSpPr/>
          <p:nvPr/>
        </p:nvSpPr>
        <p:spPr>
          <a:xfrm>
            <a:off x="1723000" y="2113025"/>
            <a:ext cx="1391100" cy="83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(T1) STACK</a:t>
            </a:r>
          </a:p>
        </p:txBody>
      </p:sp>
      <p:sp>
        <p:nvSpPr>
          <p:cNvPr id="217" name="Shape 217"/>
          <p:cNvSpPr/>
          <p:nvPr/>
        </p:nvSpPr>
        <p:spPr>
          <a:xfrm>
            <a:off x="1723000" y="1442225"/>
            <a:ext cx="1391100" cy="67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1276275" y="2193725"/>
            <a:ext cx="267900" cy="2694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1276275" y="1442225"/>
            <a:ext cx="267900" cy="670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 txBox="1"/>
          <p:nvPr/>
        </p:nvSpPr>
        <p:spPr>
          <a:xfrm>
            <a:off x="343475" y="1607775"/>
            <a:ext cx="9828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커널 영역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293475" y="3368675"/>
            <a:ext cx="9828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유저 영역</a:t>
            </a:r>
          </a:p>
        </p:txBody>
      </p:sp>
      <p:sp>
        <p:nvSpPr>
          <p:cNvPr id="222" name="Shape 222"/>
          <p:cNvSpPr/>
          <p:nvPr/>
        </p:nvSpPr>
        <p:spPr>
          <a:xfrm>
            <a:off x="1878522" y="15315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sp>
        <p:nvSpPr>
          <p:cNvPr id="223" name="Shape 223"/>
          <p:cNvSpPr/>
          <p:nvPr/>
        </p:nvSpPr>
        <p:spPr>
          <a:xfrm>
            <a:off x="7135275" y="537800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sp>
        <p:nvSpPr>
          <p:cNvPr id="224" name="Shape 224"/>
          <p:cNvSpPr/>
          <p:nvPr/>
        </p:nvSpPr>
        <p:spPr>
          <a:xfrm>
            <a:off x="7836500" y="676825"/>
            <a:ext cx="267900" cy="2160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8104525" y="446700"/>
            <a:ext cx="6891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task_struct</a:t>
            </a:r>
          </a:p>
        </p:txBody>
      </p:sp>
      <p:sp>
        <p:nvSpPr>
          <p:cNvPr id="226" name="Shape 226"/>
          <p:cNvSpPr/>
          <p:nvPr/>
        </p:nvSpPr>
        <p:spPr>
          <a:xfrm>
            <a:off x="4757300" y="298200"/>
            <a:ext cx="13911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가상메모리매니저</a:t>
            </a:r>
          </a:p>
        </p:txBody>
      </p:sp>
      <p:sp>
        <p:nvSpPr>
          <p:cNvPr id="227" name="Shape 227"/>
          <p:cNvSpPr/>
          <p:nvPr/>
        </p:nvSpPr>
        <p:spPr>
          <a:xfrm>
            <a:off x="4757300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P1</a:t>
            </a:r>
          </a:p>
        </p:txBody>
      </p:sp>
      <p:sp>
        <p:nvSpPr>
          <p:cNvPr id="228" name="Shape 228"/>
          <p:cNvSpPr/>
          <p:nvPr/>
        </p:nvSpPr>
        <p:spPr>
          <a:xfrm>
            <a:off x="5211985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P2</a:t>
            </a:r>
          </a:p>
        </p:txBody>
      </p:sp>
      <p:sp>
        <p:nvSpPr>
          <p:cNvPr id="229" name="Shape 229"/>
          <p:cNvSpPr/>
          <p:nvPr/>
        </p:nvSpPr>
        <p:spPr>
          <a:xfrm>
            <a:off x="5677900" y="604964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P3</a:t>
            </a:r>
          </a:p>
        </p:txBody>
      </p:sp>
      <p:cxnSp>
        <p:nvCxnSpPr>
          <p:cNvPr id="230" name="Shape 230"/>
          <p:cNvCxnSpPr>
            <a:stCxn id="227" idx="2"/>
            <a:endCxn id="217" idx="0"/>
          </p:cNvCxnSpPr>
          <p:nvPr/>
        </p:nvCxnSpPr>
        <p:spPr>
          <a:xfrm flipH="1">
            <a:off x="2418500" y="916675"/>
            <a:ext cx="2574000" cy="5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200" y="109504"/>
            <a:ext cx="689100" cy="68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Shape 232"/>
          <p:cNvCxnSpPr>
            <a:stCxn id="231" idx="3"/>
            <a:endCxn id="226" idx="1"/>
          </p:cNvCxnSpPr>
          <p:nvPr/>
        </p:nvCxnSpPr>
        <p:spPr>
          <a:xfrm>
            <a:off x="4406300" y="4540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3" name="Shape 233"/>
          <p:cNvCxnSpPr/>
          <p:nvPr/>
        </p:nvCxnSpPr>
        <p:spPr>
          <a:xfrm>
            <a:off x="4396500" y="5006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234" name="Shape 234"/>
          <p:cNvSpPr txBox="1"/>
          <p:nvPr/>
        </p:nvSpPr>
        <p:spPr>
          <a:xfrm>
            <a:off x="1581925" y="1232800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프로세스</a:t>
            </a:r>
          </a:p>
        </p:txBody>
      </p:sp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3400" y="170875"/>
            <a:ext cx="434099" cy="4340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/>
          <p:nvPr/>
        </p:nvSpPr>
        <p:spPr>
          <a:xfrm>
            <a:off x="5985750" y="1531575"/>
            <a:ext cx="2677200" cy="1582800"/>
          </a:xfrm>
          <a:prstGeom prst="wedgeRoundRectCallout">
            <a:avLst>
              <a:gd fmla="val 38129" name="adj1"/>
              <a:gd fmla="val -86004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스케줄링 대상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9" name="Shape 19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74" y="1390487"/>
            <a:ext cx="8501025" cy="2667318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Shape 1990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CompletableFuture</a:t>
            </a:r>
          </a:p>
        </p:txBody>
      </p:sp>
      <p:sp>
        <p:nvSpPr>
          <p:cNvPr id="1991" name="Shape 1991"/>
          <p:cNvSpPr/>
          <p:nvPr/>
        </p:nvSpPr>
        <p:spPr>
          <a:xfrm>
            <a:off x="1643300" y="2534250"/>
            <a:ext cx="5094300" cy="42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2" name="Shape 1992"/>
          <p:cNvSpPr/>
          <p:nvPr/>
        </p:nvSpPr>
        <p:spPr>
          <a:xfrm>
            <a:off x="6157300" y="3010250"/>
            <a:ext cx="2132700" cy="1758900"/>
          </a:xfrm>
          <a:prstGeom prst="wedgeRoundRectCallout">
            <a:avLst>
              <a:gd fmla="val -68890" name="adj1"/>
              <a:gd fmla="val -4916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cf.get()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블럭 해제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7" name="Shape 19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74" y="1390487"/>
            <a:ext cx="8501025" cy="2667318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Shape 1998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CompletableFuture</a:t>
            </a:r>
          </a:p>
        </p:txBody>
      </p:sp>
      <p:sp>
        <p:nvSpPr>
          <p:cNvPr id="1999" name="Shape 1999"/>
          <p:cNvSpPr/>
          <p:nvPr/>
        </p:nvSpPr>
        <p:spPr>
          <a:xfrm>
            <a:off x="490575" y="3674075"/>
            <a:ext cx="4012200" cy="42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4" name="Shape 2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74" y="1390487"/>
            <a:ext cx="8501025" cy="2667318"/>
          </a:xfrm>
          <a:prstGeom prst="rect">
            <a:avLst/>
          </a:prstGeom>
          <a:noFill/>
          <a:ln>
            <a:noFill/>
          </a:ln>
        </p:spPr>
      </p:pic>
      <p:sp>
        <p:nvSpPr>
          <p:cNvPr id="2005" name="Shape 2005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CompletableFuture </a:t>
            </a:r>
          </a:p>
        </p:txBody>
      </p:sp>
      <p:pic>
        <p:nvPicPr>
          <p:cNvPr id="2006" name="Shape 20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00" y="1736475"/>
            <a:ext cx="8452800" cy="1544272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Shape 2007"/>
          <p:cNvSpPr/>
          <p:nvPr/>
        </p:nvSpPr>
        <p:spPr>
          <a:xfrm>
            <a:off x="2051750" y="2016375"/>
            <a:ext cx="5868900" cy="42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8" name="Shape 2008"/>
          <p:cNvSpPr/>
          <p:nvPr/>
        </p:nvSpPr>
        <p:spPr>
          <a:xfrm>
            <a:off x="5340700" y="2797300"/>
            <a:ext cx="1914600" cy="684300"/>
          </a:xfrm>
          <a:prstGeom prst="wedgeRoundRectCallout">
            <a:avLst>
              <a:gd fmla="val 21238" name="adj1"/>
              <a:gd fmla="val -95298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람다</a:t>
            </a:r>
          </a:p>
        </p:txBody>
      </p:sp>
      <p:sp>
        <p:nvSpPr>
          <p:cNvPr id="2009" name="Shape 2009"/>
          <p:cNvSpPr/>
          <p:nvPr/>
        </p:nvSpPr>
        <p:spPr>
          <a:xfrm>
            <a:off x="7025500" y="326700"/>
            <a:ext cx="1860900" cy="684300"/>
          </a:xfrm>
          <a:prstGeom prst="wedgeRoundRectCallout">
            <a:avLst>
              <a:gd fmla="val 19470" name="adj1"/>
              <a:gd fmla="val -5051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Java8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Shape 2014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CompletableFuture</a:t>
            </a:r>
          </a:p>
        </p:txBody>
      </p:sp>
      <p:pic>
        <p:nvPicPr>
          <p:cNvPr id="2015" name="Shape 20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1400"/>
            <a:ext cx="8232075" cy="176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Shape 2016"/>
          <p:cNvSpPr/>
          <p:nvPr/>
        </p:nvSpPr>
        <p:spPr>
          <a:xfrm>
            <a:off x="1731300" y="1835625"/>
            <a:ext cx="1530600" cy="39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7" name="Shape 2017"/>
          <p:cNvSpPr/>
          <p:nvPr/>
        </p:nvSpPr>
        <p:spPr>
          <a:xfrm>
            <a:off x="6646650" y="326700"/>
            <a:ext cx="2239800" cy="684300"/>
          </a:xfrm>
          <a:prstGeom prst="wedgeRoundRectCallout">
            <a:avLst>
              <a:gd fmla="val 19470" name="adj1"/>
              <a:gd fmla="val -5051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태스크간 순서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Shape 2022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CompletableFuture</a:t>
            </a:r>
          </a:p>
        </p:txBody>
      </p:sp>
      <p:pic>
        <p:nvPicPr>
          <p:cNvPr id="2023" name="Shape 20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1400"/>
            <a:ext cx="8232075" cy="176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4" name="Shape 2024"/>
          <p:cNvSpPr/>
          <p:nvPr/>
        </p:nvSpPr>
        <p:spPr>
          <a:xfrm>
            <a:off x="1733175" y="2172498"/>
            <a:ext cx="1530600" cy="39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5" name="Shape 2025"/>
          <p:cNvSpPr/>
          <p:nvPr/>
        </p:nvSpPr>
        <p:spPr>
          <a:xfrm>
            <a:off x="6646650" y="326700"/>
            <a:ext cx="2239800" cy="684300"/>
          </a:xfrm>
          <a:prstGeom prst="wedgeRoundRectCallout">
            <a:avLst>
              <a:gd fmla="val 19470" name="adj1"/>
              <a:gd fmla="val -5051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태스크간 순서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Shape 2030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CompletableFuture</a:t>
            </a:r>
          </a:p>
        </p:txBody>
      </p:sp>
      <p:pic>
        <p:nvPicPr>
          <p:cNvPr id="2031" name="Shape 20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1400"/>
            <a:ext cx="8232075" cy="176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2" name="Shape 2032"/>
          <p:cNvSpPr/>
          <p:nvPr/>
        </p:nvSpPr>
        <p:spPr>
          <a:xfrm>
            <a:off x="1692100" y="2530807"/>
            <a:ext cx="1167300" cy="39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3" name="Shape 2033"/>
          <p:cNvSpPr/>
          <p:nvPr/>
        </p:nvSpPr>
        <p:spPr>
          <a:xfrm>
            <a:off x="6646650" y="326700"/>
            <a:ext cx="2239800" cy="684300"/>
          </a:xfrm>
          <a:prstGeom prst="wedgeRoundRectCallout">
            <a:avLst>
              <a:gd fmla="val 19470" name="adj1"/>
              <a:gd fmla="val -5051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태스크간 순서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8" name="Shape 2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1400"/>
            <a:ext cx="8452350" cy="18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9" name="Shape 2039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CompletableFuture</a:t>
            </a:r>
          </a:p>
        </p:txBody>
      </p:sp>
      <p:sp>
        <p:nvSpPr>
          <p:cNvPr id="2040" name="Shape 2040"/>
          <p:cNvSpPr/>
          <p:nvPr/>
        </p:nvSpPr>
        <p:spPr>
          <a:xfrm>
            <a:off x="7025500" y="326700"/>
            <a:ext cx="1860900" cy="684300"/>
          </a:xfrm>
          <a:prstGeom prst="wedgeRoundRectCallout">
            <a:avLst>
              <a:gd fmla="val 19470" name="adj1"/>
              <a:gd fmla="val -5051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Java8 </a:t>
            </a:r>
          </a:p>
        </p:txBody>
      </p:sp>
      <p:sp>
        <p:nvSpPr>
          <p:cNvPr id="2041" name="Shape 2041"/>
          <p:cNvSpPr/>
          <p:nvPr/>
        </p:nvSpPr>
        <p:spPr>
          <a:xfrm>
            <a:off x="3464950" y="1826075"/>
            <a:ext cx="4036800" cy="42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6" name="Shape 20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197600"/>
            <a:ext cx="7761600" cy="16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Shape 2047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CompletableFuture</a:t>
            </a:r>
          </a:p>
        </p:txBody>
      </p:sp>
      <p:sp>
        <p:nvSpPr>
          <p:cNvPr id="2048" name="Shape 2048"/>
          <p:cNvSpPr/>
          <p:nvPr/>
        </p:nvSpPr>
        <p:spPr>
          <a:xfrm>
            <a:off x="7025500" y="326700"/>
            <a:ext cx="1860900" cy="684300"/>
          </a:xfrm>
          <a:prstGeom prst="wedgeRoundRectCallout">
            <a:avLst>
              <a:gd fmla="val 19470" name="adj1"/>
              <a:gd fmla="val -5051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Java8 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Shape 2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197600"/>
            <a:ext cx="7761600" cy="16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Shape 2054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CompletableFuture</a:t>
            </a:r>
          </a:p>
        </p:txBody>
      </p:sp>
      <p:grpSp>
        <p:nvGrpSpPr>
          <p:cNvPr id="2055" name="Shape 2055"/>
          <p:cNvGrpSpPr/>
          <p:nvPr/>
        </p:nvGrpSpPr>
        <p:grpSpPr>
          <a:xfrm>
            <a:off x="3464950" y="1826075"/>
            <a:ext cx="4283250" cy="1350725"/>
            <a:chOff x="3464950" y="1826075"/>
            <a:chExt cx="4283250" cy="1350725"/>
          </a:xfrm>
        </p:grpSpPr>
        <p:sp>
          <p:nvSpPr>
            <p:cNvPr id="2056" name="Shape 2056"/>
            <p:cNvSpPr/>
            <p:nvPr/>
          </p:nvSpPr>
          <p:spPr>
            <a:xfrm>
              <a:off x="3464950" y="1826075"/>
              <a:ext cx="4036800" cy="4236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7" name="Shape 2057"/>
            <p:cNvSpPr/>
            <p:nvPr/>
          </p:nvSpPr>
          <p:spPr>
            <a:xfrm>
              <a:off x="5340700" y="2492500"/>
              <a:ext cx="2407500" cy="684300"/>
            </a:xfrm>
            <a:prstGeom prst="wedgeRoundRectCallout">
              <a:avLst>
                <a:gd fmla="val 21238" name="adj1"/>
                <a:gd fmla="val -95298" name="adj2"/>
                <a:gd fmla="val 0" name="adj3"/>
              </a:avLst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2400"/>
                <a:t>메서드 레퍼런스</a:t>
              </a:r>
            </a:p>
          </p:txBody>
        </p:sp>
      </p:grpSp>
      <p:sp>
        <p:nvSpPr>
          <p:cNvPr id="2058" name="Shape 2058"/>
          <p:cNvSpPr/>
          <p:nvPr/>
        </p:nvSpPr>
        <p:spPr>
          <a:xfrm>
            <a:off x="7025500" y="326700"/>
            <a:ext cx="1860900" cy="684300"/>
          </a:xfrm>
          <a:prstGeom prst="wedgeRoundRectCallout">
            <a:avLst>
              <a:gd fmla="val 19470" name="adj1"/>
              <a:gd fmla="val -5051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Java8 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Shape 20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7850"/>
            <a:ext cx="8839197" cy="1722970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Shape 2064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CompletableFuture</a:t>
            </a:r>
          </a:p>
        </p:txBody>
      </p:sp>
      <p:sp>
        <p:nvSpPr>
          <p:cNvPr id="2065" name="Shape 2065"/>
          <p:cNvSpPr/>
          <p:nvPr/>
        </p:nvSpPr>
        <p:spPr>
          <a:xfrm>
            <a:off x="3390975" y="2143500"/>
            <a:ext cx="972000" cy="42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6" name="Shape 2066"/>
          <p:cNvSpPr/>
          <p:nvPr/>
        </p:nvSpPr>
        <p:spPr>
          <a:xfrm>
            <a:off x="6646650" y="326700"/>
            <a:ext cx="2239800" cy="684300"/>
          </a:xfrm>
          <a:prstGeom prst="wedgeRoundRectCallout">
            <a:avLst>
              <a:gd fmla="val 19470" name="adj1"/>
              <a:gd fmla="val -5051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컨텍스트 변경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1723000" y="4364950"/>
            <a:ext cx="13911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CODE</a:t>
            </a:r>
          </a:p>
        </p:txBody>
      </p:sp>
      <p:sp>
        <p:nvSpPr>
          <p:cNvPr id="242" name="Shape 242"/>
          <p:cNvSpPr/>
          <p:nvPr/>
        </p:nvSpPr>
        <p:spPr>
          <a:xfrm>
            <a:off x="1723000" y="3831550"/>
            <a:ext cx="13911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</a:t>
            </a:r>
          </a:p>
        </p:txBody>
      </p:sp>
      <p:sp>
        <p:nvSpPr>
          <p:cNvPr id="243" name="Shape 243"/>
          <p:cNvSpPr/>
          <p:nvPr/>
        </p:nvSpPr>
        <p:spPr>
          <a:xfrm>
            <a:off x="1723000" y="2945225"/>
            <a:ext cx="1391100" cy="88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HEAP</a:t>
            </a:r>
          </a:p>
        </p:txBody>
      </p:sp>
      <p:sp>
        <p:nvSpPr>
          <p:cNvPr id="244" name="Shape 244"/>
          <p:cNvSpPr/>
          <p:nvPr/>
        </p:nvSpPr>
        <p:spPr>
          <a:xfrm>
            <a:off x="1723000" y="2113025"/>
            <a:ext cx="1391100" cy="83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(T1) STACK</a:t>
            </a:r>
          </a:p>
        </p:txBody>
      </p:sp>
      <p:sp>
        <p:nvSpPr>
          <p:cNvPr id="245" name="Shape 245"/>
          <p:cNvSpPr/>
          <p:nvPr/>
        </p:nvSpPr>
        <p:spPr>
          <a:xfrm>
            <a:off x="1723000" y="1442225"/>
            <a:ext cx="1391100" cy="67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1878522" y="15315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sp>
        <p:nvSpPr>
          <p:cNvPr id="247" name="Shape 247"/>
          <p:cNvSpPr/>
          <p:nvPr/>
        </p:nvSpPr>
        <p:spPr>
          <a:xfrm>
            <a:off x="3366187" y="4364950"/>
            <a:ext cx="13911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CODE</a:t>
            </a:r>
          </a:p>
        </p:txBody>
      </p:sp>
      <p:sp>
        <p:nvSpPr>
          <p:cNvPr id="248" name="Shape 248"/>
          <p:cNvSpPr/>
          <p:nvPr/>
        </p:nvSpPr>
        <p:spPr>
          <a:xfrm>
            <a:off x="3366187" y="3831550"/>
            <a:ext cx="13911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</a:t>
            </a:r>
          </a:p>
        </p:txBody>
      </p:sp>
      <p:sp>
        <p:nvSpPr>
          <p:cNvPr id="249" name="Shape 249"/>
          <p:cNvSpPr/>
          <p:nvPr/>
        </p:nvSpPr>
        <p:spPr>
          <a:xfrm>
            <a:off x="3366187" y="2945225"/>
            <a:ext cx="1391100" cy="88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HEAP</a:t>
            </a:r>
          </a:p>
        </p:txBody>
      </p:sp>
      <p:sp>
        <p:nvSpPr>
          <p:cNvPr id="250" name="Shape 250"/>
          <p:cNvSpPr/>
          <p:nvPr/>
        </p:nvSpPr>
        <p:spPr>
          <a:xfrm>
            <a:off x="3366187" y="2113025"/>
            <a:ext cx="1391100" cy="83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(T1) STACK</a:t>
            </a:r>
          </a:p>
        </p:txBody>
      </p:sp>
      <p:sp>
        <p:nvSpPr>
          <p:cNvPr id="251" name="Shape 251"/>
          <p:cNvSpPr/>
          <p:nvPr/>
        </p:nvSpPr>
        <p:spPr>
          <a:xfrm>
            <a:off x="3366187" y="1442225"/>
            <a:ext cx="1391100" cy="67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3521724" y="15315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sp>
        <p:nvSpPr>
          <p:cNvPr id="253" name="Shape 253"/>
          <p:cNvSpPr/>
          <p:nvPr/>
        </p:nvSpPr>
        <p:spPr>
          <a:xfrm>
            <a:off x="4757300" y="298200"/>
            <a:ext cx="13911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가상메모리매니저</a:t>
            </a:r>
          </a:p>
        </p:txBody>
      </p:sp>
      <p:cxnSp>
        <p:nvCxnSpPr>
          <p:cNvPr id="254" name="Shape 254"/>
          <p:cNvCxnSpPr>
            <a:stCxn id="255" idx="2"/>
            <a:endCxn id="245" idx="0"/>
          </p:cNvCxnSpPr>
          <p:nvPr/>
        </p:nvCxnSpPr>
        <p:spPr>
          <a:xfrm flipH="1">
            <a:off x="2418550" y="916625"/>
            <a:ext cx="2574000" cy="5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56" name="Shape 256"/>
          <p:cNvCxnSpPr>
            <a:stCxn id="257" idx="2"/>
            <a:endCxn id="251" idx="0"/>
          </p:cNvCxnSpPr>
          <p:nvPr/>
        </p:nvCxnSpPr>
        <p:spPr>
          <a:xfrm flipH="1">
            <a:off x="4061737" y="916625"/>
            <a:ext cx="1385400" cy="5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200" y="109504"/>
            <a:ext cx="689100" cy="68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Shape 259"/>
          <p:cNvCxnSpPr>
            <a:stCxn id="258" idx="3"/>
            <a:endCxn id="253" idx="1"/>
          </p:cNvCxnSpPr>
          <p:nvPr/>
        </p:nvCxnSpPr>
        <p:spPr>
          <a:xfrm>
            <a:off x="4406300" y="4540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0" name="Shape 260"/>
          <p:cNvCxnSpPr/>
          <p:nvPr/>
        </p:nvCxnSpPr>
        <p:spPr>
          <a:xfrm>
            <a:off x="4396500" y="5006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261" name="Shape 261"/>
          <p:cNvSpPr txBox="1"/>
          <p:nvPr/>
        </p:nvSpPr>
        <p:spPr>
          <a:xfrm>
            <a:off x="1581925" y="1232800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프로세스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3295700" y="1238762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프로세스</a:t>
            </a:r>
          </a:p>
        </p:txBody>
      </p:sp>
      <p:sp>
        <p:nvSpPr>
          <p:cNvPr id="263" name="Shape 263"/>
          <p:cNvSpPr/>
          <p:nvPr/>
        </p:nvSpPr>
        <p:spPr>
          <a:xfrm>
            <a:off x="4757300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P1</a:t>
            </a:r>
          </a:p>
        </p:txBody>
      </p:sp>
      <p:sp>
        <p:nvSpPr>
          <p:cNvPr id="264" name="Shape 264"/>
          <p:cNvSpPr/>
          <p:nvPr/>
        </p:nvSpPr>
        <p:spPr>
          <a:xfrm>
            <a:off x="5211985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P2</a:t>
            </a:r>
          </a:p>
        </p:txBody>
      </p:sp>
      <p:sp>
        <p:nvSpPr>
          <p:cNvPr id="265" name="Shape 265"/>
          <p:cNvSpPr/>
          <p:nvPr/>
        </p:nvSpPr>
        <p:spPr>
          <a:xfrm>
            <a:off x="5677900" y="604964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P3</a:t>
            </a:r>
          </a:p>
        </p:txBody>
      </p:sp>
      <p:sp>
        <p:nvSpPr>
          <p:cNvPr id="266" name="Shape 266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1" name="Shape 20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7850"/>
            <a:ext cx="8839197" cy="1722970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Shape 2072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CompletableFuture</a:t>
            </a:r>
          </a:p>
        </p:txBody>
      </p:sp>
      <p:pic>
        <p:nvPicPr>
          <p:cNvPr id="2073" name="Shape 20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200" y="4340525"/>
            <a:ext cx="63627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4" name="Shape 2074"/>
          <p:cNvSpPr/>
          <p:nvPr/>
        </p:nvSpPr>
        <p:spPr>
          <a:xfrm>
            <a:off x="831925" y="4642300"/>
            <a:ext cx="4319700" cy="26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5" name="Shape 2075"/>
          <p:cNvSpPr/>
          <p:nvPr/>
        </p:nvSpPr>
        <p:spPr>
          <a:xfrm>
            <a:off x="831925" y="4373390"/>
            <a:ext cx="614100" cy="22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076" name="Shape 2076"/>
          <p:cNvCxnSpPr>
            <a:endCxn id="2075" idx="0"/>
          </p:cNvCxnSpPr>
          <p:nvPr/>
        </p:nvCxnSpPr>
        <p:spPr>
          <a:xfrm flipH="1">
            <a:off x="1138975" y="2045990"/>
            <a:ext cx="2969400" cy="232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77" name="Shape 2077"/>
          <p:cNvCxnSpPr/>
          <p:nvPr/>
        </p:nvCxnSpPr>
        <p:spPr>
          <a:xfrm flipH="1">
            <a:off x="2645600" y="2456725"/>
            <a:ext cx="3590700" cy="216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78" name="Shape 2078"/>
          <p:cNvSpPr/>
          <p:nvPr/>
        </p:nvSpPr>
        <p:spPr>
          <a:xfrm>
            <a:off x="3565500" y="1823300"/>
            <a:ext cx="4149600" cy="30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9" name="Shape 2079"/>
          <p:cNvSpPr/>
          <p:nvPr/>
        </p:nvSpPr>
        <p:spPr>
          <a:xfrm>
            <a:off x="4449150" y="2177305"/>
            <a:ext cx="4199100" cy="35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0" name="Shape 2080"/>
          <p:cNvSpPr/>
          <p:nvPr/>
        </p:nvSpPr>
        <p:spPr>
          <a:xfrm>
            <a:off x="6646650" y="326700"/>
            <a:ext cx="2239800" cy="684300"/>
          </a:xfrm>
          <a:prstGeom prst="wedgeRoundRectCallout">
            <a:avLst>
              <a:gd fmla="val 19470" name="adj1"/>
              <a:gd fmla="val -5051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컨텍스트 변경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Shape 2085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CompletableFuture</a:t>
            </a:r>
          </a:p>
        </p:txBody>
      </p:sp>
      <p:pic>
        <p:nvPicPr>
          <p:cNvPr id="2086" name="Shape 20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00" y="1484700"/>
            <a:ext cx="7581974" cy="15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Shape 2087"/>
          <p:cNvSpPr/>
          <p:nvPr/>
        </p:nvSpPr>
        <p:spPr>
          <a:xfrm>
            <a:off x="3325275" y="1544450"/>
            <a:ext cx="396900" cy="61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8" name="Shape 2088"/>
          <p:cNvSpPr/>
          <p:nvPr/>
        </p:nvSpPr>
        <p:spPr>
          <a:xfrm>
            <a:off x="7484275" y="326700"/>
            <a:ext cx="1402200" cy="684300"/>
          </a:xfrm>
          <a:prstGeom prst="wedgeRoundRectCallout">
            <a:avLst>
              <a:gd fmla="val 19470" name="adj1"/>
              <a:gd fmla="val -5051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조합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Shape 2093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CompletableFuture</a:t>
            </a:r>
          </a:p>
        </p:txBody>
      </p:sp>
      <p:pic>
        <p:nvPicPr>
          <p:cNvPr id="2094" name="Shape 20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00" y="1484700"/>
            <a:ext cx="7581974" cy="15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5" name="Shape 2095"/>
          <p:cNvSpPr/>
          <p:nvPr/>
        </p:nvSpPr>
        <p:spPr>
          <a:xfrm>
            <a:off x="2429700" y="2128050"/>
            <a:ext cx="1144500" cy="22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6" name="Shape 2096"/>
          <p:cNvSpPr/>
          <p:nvPr/>
        </p:nvSpPr>
        <p:spPr>
          <a:xfrm>
            <a:off x="7484275" y="326700"/>
            <a:ext cx="1402200" cy="684300"/>
          </a:xfrm>
          <a:prstGeom prst="wedgeRoundRectCallout">
            <a:avLst>
              <a:gd fmla="val 19470" name="adj1"/>
              <a:gd fmla="val -5051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조합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Shape 2101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CompletableFuture</a:t>
            </a:r>
          </a:p>
        </p:txBody>
      </p:sp>
      <p:pic>
        <p:nvPicPr>
          <p:cNvPr id="2102" name="Shape 2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00" y="1484700"/>
            <a:ext cx="7581974" cy="15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Shape 2103"/>
          <p:cNvSpPr/>
          <p:nvPr/>
        </p:nvSpPr>
        <p:spPr>
          <a:xfrm>
            <a:off x="2059950" y="2161040"/>
            <a:ext cx="396900" cy="17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4" name="Shape 2104"/>
          <p:cNvSpPr/>
          <p:nvPr/>
        </p:nvSpPr>
        <p:spPr>
          <a:xfrm>
            <a:off x="3609150" y="2177478"/>
            <a:ext cx="396900" cy="17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5" name="Shape 2105"/>
          <p:cNvSpPr/>
          <p:nvPr/>
        </p:nvSpPr>
        <p:spPr>
          <a:xfrm>
            <a:off x="7484275" y="326700"/>
            <a:ext cx="1402200" cy="684300"/>
          </a:xfrm>
          <a:prstGeom prst="wedgeRoundRectCallout">
            <a:avLst>
              <a:gd fmla="val 19470" name="adj1"/>
              <a:gd fmla="val -5051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조합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Shape 2110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CompletableFuture</a:t>
            </a:r>
          </a:p>
        </p:txBody>
      </p:sp>
      <p:pic>
        <p:nvPicPr>
          <p:cNvPr id="2111" name="Shape 2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00" y="1484700"/>
            <a:ext cx="7581974" cy="15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2" name="Shape 2112"/>
          <p:cNvSpPr/>
          <p:nvPr/>
        </p:nvSpPr>
        <p:spPr>
          <a:xfrm>
            <a:off x="5088125" y="2134024"/>
            <a:ext cx="1189200" cy="22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3" name="Shape 2113"/>
          <p:cNvSpPr/>
          <p:nvPr/>
        </p:nvSpPr>
        <p:spPr>
          <a:xfrm>
            <a:off x="7484275" y="326700"/>
            <a:ext cx="1402200" cy="684300"/>
          </a:xfrm>
          <a:prstGeom prst="wedgeRoundRectCallout">
            <a:avLst>
              <a:gd fmla="val 19470" name="adj1"/>
              <a:gd fmla="val -5051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조합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Shape 2118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CompletableFuture</a:t>
            </a:r>
          </a:p>
        </p:txBody>
      </p:sp>
      <p:pic>
        <p:nvPicPr>
          <p:cNvPr id="2119" name="Shape 2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00" y="1484700"/>
            <a:ext cx="7581974" cy="15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Shape 2120"/>
          <p:cNvSpPr/>
          <p:nvPr/>
        </p:nvSpPr>
        <p:spPr>
          <a:xfrm>
            <a:off x="2792256" y="2350821"/>
            <a:ext cx="429900" cy="22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1" name="Shape 2121"/>
          <p:cNvSpPr/>
          <p:nvPr/>
        </p:nvSpPr>
        <p:spPr>
          <a:xfrm>
            <a:off x="7484275" y="326700"/>
            <a:ext cx="1402200" cy="684300"/>
          </a:xfrm>
          <a:prstGeom prst="wedgeRoundRectCallout">
            <a:avLst>
              <a:gd fmla="val 19470" name="adj1"/>
              <a:gd fmla="val -5051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조합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Shape 2126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CompletableFuture</a:t>
            </a:r>
          </a:p>
        </p:txBody>
      </p:sp>
      <p:pic>
        <p:nvPicPr>
          <p:cNvPr id="2127" name="Shape 2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00" y="1484700"/>
            <a:ext cx="7581974" cy="15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Shape 2128"/>
          <p:cNvSpPr/>
          <p:nvPr/>
        </p:nvSpPr>
        <p:spPr>
          <a:xfrm>
            <a:off x="1560557" y="2538060"/>
            <a:ext cx="646500" cy="22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9" name="Shape 2129"/>
          <p:cNvSpPr/>
          <p:nvPr/>
        </p:nvSpPr>
        <p:spPr>
          <a:xfrm>
            <a:off x="7484275" y="326700"/>
            <a:ext cx="1402200" cy="684300"/>
          </a:xfrm>
          <a:prstGeom prst="wedgeRoundRectCallout">
            <a:avLst>
              <a:gd fmla="val 19470" name="adj1"/>
              <a:gd fmla="val -5051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조합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Shape 2134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CompletableFuture</a:t>
            </a:r>
          </a:p>
        </p:txBody>
      </p:sp>
      <p:pic>
        <p:nvPicPr>
          <p:cNvPr id="2135" name="Shape 2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00" y="1484700"/>
            <a:ext cx="7581974" cy="15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Shape 2136"/>
          <p:cNvPicPr preferRelativeResize="0"/>
          <p:nvPr/>
        </p:nvPicPr>
        <p:blipFill rotWithShape="1">
          <a:blip r:embed="rId4">
            <a:alphaModFix/>
          </a:blip>
          <a:srcRect b="0" l="0" r="0" t="7097"/>
          <a:stretch/>
        </p:blipFill>
        <p:spPr>
          <a:xfrm>
            <a:off x="3582300" y="3022099"/>
            <a:ext cx="3654150" cy="5041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7" name="Shape 2137"/>
          <p:cNvSpPr/>
          <p:nvPr/>
        </p:nvSpPr>
        <p:spPr>
          <a:xfrm>
            <a:off x="728900" y="2736200"/>
            <a:ext cx="2459100" cy="28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8" name="Shape 2138"/>
          <p:cNvSpPr/>
          <p:nvPr/>
        </p:nvSpPr>
        <p:spPr>
          <a:xfrm>
            <a:off x="7236450" y="1484700"/>
            <a:ext cx="719400" cy="72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139" name="Shape 2139"/>
          <p:cNvCxnSpPr>
            <a:stCxn id="2137" idx="3"/>
            <a:endCxn id="2136" idx="1"/>
          </p:cNvCxnSpPr>
          <p:nvPr/>
        </p:nvCxnSpPr>
        <p:spPr>
          <a:xfrm>
            <a:off x="3188000" y="2879150"/>
            <a:ext cx="394200" cy="3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40" name="Shape 2140"/>
          <p:cNvSpPr/>
          <p:nvPr/>
        </p:nvSpPr>
        <p:spPr>
          <a:xfrm>
            <a:off x="7484275" y="326700"/>
            <a:ext cx="1402200" cy="684300"/>
          </a:xfrm>
          <a:prstGeom prst="wedgeRoundRectCallout">
            <a:avLst>
              <a:gd fmla="val 19470" name="adj1"/>
              <a:gd fmla="val -5051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조합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Shape 2145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CompletableFuture</a:t>
            </a:r>
          </a:p>
        </p:txBody>
      </p:sp>
      <p:sp>
        <p:nvSpPr>
          <p:cNvPr id="2146" name="Shape 2146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CompletableFuture</a:t>
            </a:r>
            <a:r>
              <a:rPr lang="en"/>
              <a:t>는 좋다!!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조금 불만이라면 반복되는 작업을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Collection에 넣고 비동기적으로 실행하고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정의된 콜백만 실행 싶을때가 있는데…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Shape 2151"/>
          <p:cNvSpPr txBox="1"/>
          <p:nvPr>
            <p:ph type="ctrTitle"/>
          </p:nvPr>
        </p:nvSpPr>
        <p:spPr>
          <a:xfrm>
            <a:off x="0" y="2897800"/>
            <a:ext cx="5191200" cy="143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C7F464"/>
                </a:solidFill>
              </a:rPr>
              <a:t>4</a:t>
            </a:r>
            <a:r>
              <a:rPr lang="en" sz="9600">
                <a:solidFill>
                  <a:srgbClr val="C7F464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NIO</a:t>
            </a:r>
          </a:p>
        </p:txBody>
      </p:sp>
      <p:sp>
        <p:nvSpPr>
          <p:cNvPr id="2152" name="Shape 2152"/>
          <p:cNvSpPr txBox="1"/>
          <p:nvPr>
            <p:ph idx="1" type="subTitle"/>
          </p:nvPr>
        </p:nvSpPr>
        <p:spPr>
          <a:xfrm>
            <a:off x="6101100" y="2863400"/>
            <a:ext cx="3134400" cy="143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n"/>
              <a:t>nio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n"/>
              <a:t>nonblocking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>
            <a:off x="1723000" y="4364950"/>
            <a:ext cx="13911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CODE</a:t>
            </a:r>
          </a:p>
        </p:txBody>
      </p:sp>
      <p:sp>
        <p:nvSpPr>
          <p:cNvPr id="272" name="Shape 272"/>
          <p:cNvSpPr/>
          <p:nvPr/>
        </p:nvSpPr>
        <p:spPr>
          <a:xfrm>
            <a:off x="1723000" y="3831550"/>
            <a:ext cx="13911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</a:t>
            </a:r>
          </a:p>
        </p:txBody>
      </p:sp>
      <p:sp>
        <p:nvSpPr>
          <p:cNvPr id="273" name="Shape 273"/>
          <p:cNvSpPr/>
          <p:nvPr/>
        </p:nvSpPr>
        <p:spPr>
          <a:xfrm>
            <a:off x="1723000" y="2945225"/>
            <a:ext cx="1391100" cy="88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HEAP</a:t>
            </a:r>
          </a:p>
        </p:txBody>
      </p:sp>
      <p:sp>
        <p:nvSpPr>
          <p:cNvPr id="274" name="Shape 274"/>
          <p:cNvSpPr/>
          <p:nvPr/>
        </p:nvSpPr>
        <p:spPr>
          <a:xfrm>
            <a:off x="1723000" y="2113025"/>
            <a:ext cx="1391100" cy="83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(T1) STACK</a:t>
            </a:r>
          </a:p>
        </p:txBody>
      </p:sp>
      <p:sp>
        <p:nvSpPr>
          <p:cNvPr id="275" name="Shape 275"/>
          <p:cNvSpPr/>
          <p:nvPr/>
        </p:nvSpPr>
        <p:spPr>
          <a:xfrm>
            <a:off x="1723000" y="1442225"/>
            <a:ext cx="1391100" cy="67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1878522" y="15315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sp>
        <p:nvSpPr>
          <p:cNvPr id="277" name="Shape 277"/>
          <p:cNvSpPr/>
          <p:nvPr/>
        </p:nvSpPr>
        <p:spPr>
          <a:xfrm>
            <a:off x="3366187" y="4364950"/>
            <a:ext cx="13911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CODE</a:t>
            </a:r>
          </a:p>
        </p:txBody>
      </p:sp>
      <p:sp>
        <p:nvSpPr>
          <p:cNvPr id="278" name="Shape 278"/>
          <p:cNvSpPr/>
          <p:nvPr/>
        </p:nvSpPr>
        <p:spPr>
          <a:xfrm>
            <a:off x="3366187" y="3831550"/>
            <a:ext cx="13911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</a:t>
            </a:r>
          </a:p>
        </p:txBody>
      </p:sp>
      <p:sp>
        <p:nvSpPr>
          <p:cNvPr id="279" name="Shape 279"/>
          <p:cNvSpPr/>
          <p:nvPr/>
        </p:nvSpPr>
        <p:spPr>
          <a:xfrm>
            <a:off x="3366187" y="2945225"/>
            <a:ext cx="1391100" cy="88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HEAP</a:t>
            </a:r>
          </a:p>
        </p:txBody>
      </p:sp>
      <p:sp>
        <p:nvSpPr>
          <p:cNvPr id="280" name="Shape 280"/>
          <p:cNvSpPr/>
          <p:nvPr/>
        </p:nvSpPr>
        <p:spPr>
          <a:xfrm>
            <a:off x="3366187" y="2113025"/>
            <a:ext cx="1391100" cy="83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(T1) STACK</a:t>
            </a:r>
          </a:p>
        </p:txBody>
      </p:sp>
      <p:sp>
        <p:nvSpPr>
          <p:cNvPr id="281" name="Shape 281"/>
          <p:cNvSpPr/>
          <p:nvPr/>
        </p:nvSpPr>
        <p:spPr>
          <a:xfrm>
            <a:off x="3366187" y="1442225"/>
            <a:ext cx="1391100" cy="67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3521724" y="15315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sp>
        <p:nvSpPr>
          <p:cNvPr id="283" name="Shape 283"/>
          <p:cNvSpPr/>
          <p:nvPr/>
        </p:nvSpPr>
        <p:spPr>
          <a:xfrm>
            <a:off x="4757300" y="298200"/>
            <a:ext cx="13911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가상메모리매니저</a:t>
            </a:r>
          </a:p>
        </p:txBody>
      </p:sp>
      <p:cxnSp>
        <p:nvCxnSpPr>
          <p:cNvPr id="284" name="Shape 284"/>
          <p:cNvCxnSpPr>
            <a:stCxn id="285" idx="2"/>
            <a:endCxn id="275" idx="0"/>
          </p:cNvCxnSpPr>
          <p:nvPr/>
        </p:nvCxnSpPr>
        <p:spPr>
          <a:xfrm flipH="1">
            <a:off x="2418550" y="916625"/>
            <a:ext cx="2574000" cy="5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86" name="Shape 286"/>
          <p:cNvCxnSpPr>
            <a:stCxn id="287" idx="2"/>
            <a:endCxn id="281" idx="0"/>
          </p:cNvCxnSpPr>
          <p:nvPr/>
        </p:nvCxnSpPr>
        <p:spPr>
          <a:xfrm flipH="1">
            <a:off x="4061737" y="916625"/>
            <a:ext cx="1385400" cy="5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200" y="109504"/>
            <a:ext cx="689100" cy="68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Shape 289"/>
          <p:cNvCxnSpPr>
            <a:stCxn id="288" idx="3"/>
            <a:endCxn id="283" idx="1"/>
          </p:cNvCxnSpPr>
          <p:nvPr/>
        </p:nvCxnSpPr>
        <p:spPr>
          <a:xfrm>
            <a:off x="4406300" y="4540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0" name="Shape 290"/>
          <p:cNvCxnSpPr/>
          <p:nvPr/>
        </p:nvCxnSpPr>
        <p:spPr>
          <a:xfrm>
            <a:off x="4396500" y="5006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291" name="Shape 291"/>
          <p:cNvSpPr txBox="1"/>
          <p:nvPr/>
        </p:nvSpPr>
        <p:spPr>
          <a:xfrm>
            <a:off x="1581925" y="1232800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프로세스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3295700" y="1238762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프로세스</a:t>
            </a:r>
          </a:p>
        </p:txBody>
      </p:sp>
      <p:sp>
        <p:nvSpPr>
          <p:cNvPr id="293" name="Shape 293"/>
          <p:cNvSpPr/>
          <p:nvPr/>
        </p:nvSpPr>
        <p:spPr>
          <a:xfrm>
            <a:off x="4757300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P1</a:t>
            </a:r>
          </a:p>
        </p:txBody>
      </p:sp>
      <p:sp>
        <p:nvSpPr>
          <p:cNvPr id="294" name="Shape 294"/>
          <p:cNvSpPr/>
          <p:nvPr/>
        </p:nvSpPr>
        <p:spPr>
          <a:xfrm>
            <a:off x="5211985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P2</a:t>
            </a:r>
          </a:p>
        </p:txBody>
      </p:sp>
      <p:sp>
        <p:nvSpPr>
          <p:cNvPr id="295" name="Shape 295"/>
          <p:cNvSpPr/>
          <p:nvPr/>
        </p:nvSpPr>
        <p:spPr>
          <a:xfrm>
            <a:off x="5677900" y="604964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P3</a:t>
            </a:r>
          </a:p>
        </p:txBody>
      </p:sp>
      <p:sp>
        <p:nvSpPr>
          <p:cNvPr id="296" name="Shape 296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  <p:sp>
        <p:nvSpPr>
          <p:cNvPr id="297" name="Shape 297"/>
          <p:cNvSpPr/>
          <p:nvPr/>
        </p:nvSpPr>
        <p:spPr>
          <a:xfrm>
            <a:off x="5985750" y="1531575"/>
            <a:ext cx="2677200" cy="1582800"/>
          </a:xfrm>
          <a:prstGeom prst="wedgeRoundRectCallout">
            <a:avLst>
              <a:gd fmla="val -81225" name="adj1"/>
              <a:gd fmla="val -9074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멀티 프로세스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Shape 2157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도입</a:t>
            </a:r>
          </a:p>
        </p:txBody>
      </p:sp>
      <p:sp>
        <p:nvSpPr>
          <p:cNvPr id="2158" name="Shape 2158"/>
          <p:cNvSpPr txBox="1"/>
          <p:nvPr>
            <p:ph idx="1" type="body"/>
          </p:nvPr>
        </p:nvSpPr>
        <p:spPr>
          <a:xfrm>
            <a:off x="691200" y="1358700"/>
            <a:ext cx="80184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아</a:t>
            </a:r>
            <a:r>
              <a:rPr lang="en"/>
              <a:t>직 풀지 못한 상황..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ThreadPool </a:t>
            </a:r>
            <a:r>
              <a:rPr lang="en">
                <a:solidFill>
                  <a:srgbClr val="FF0000"/>
                </a:solidFill>
              </a:rPr>
              <a:t>Full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Shape 2163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도입</a:t>
            </a:r>
          </a:p>
        </p:txBody>
      </p:sp>
      <p:sp>
        <p:nvSpPr>
          <p:cNvPr id="2164" name="Shape 2164"/>
          <p:cNvSpPr txBox="1"/>
          <p:nvPr>
            <p:ph idx="1" type="body"/>
          </p:nvPr>
        </p:nvSpPr>
        <p:spPr>
          <a:xfrm>
            <a:off x="691200" y="1358700"/>
            <a:ext cx="80184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아직 풀지 못한 상황..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ThreadPool </a:t>
            </a:r>
            <a:r>
              <a:rPr lang="en">
                <a:solidFill>
                  <a:srgbClr val="FF0000"/>
                </a:solidFill>
              </a:rPr>
              <a:t>Full</a:t>
            </a:r>
          </a:p>
          <a:p>
            <a: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Nonblocking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Shape 2169"/>
          <p:cNvSpPr txBox="1"/>
          <p:nvPr>
            <p:ph type="title"/>
          </p:nvPr>
        </p:nvSpPr>
        <p:spPr>
          <a:xfrm>
            <a:off x="691200" y="475724"/>
            <a:ext cx="7761600" cy="493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Nonblocking</a:t>
            </a:r>
          </a:p>
        </p:txBody>
      </p:sp>
      <p:sp>
        <p:nvSpPr>
          <p:cNvPr id="2170" name="Shape 2170"/>
          <p:cNvSpPr txBox="1"/>
          <p:nvPr>
            <p:ph idx="1" type="body"/>
          </p:nvPr>
        </p:nvSpPr>
        <p:spPr>
          <a:xfrm>
            <a:off x="691200" y="1393425"/>
            <a:ext cx="3767400" cy="353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NIO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jdk 1.4 nio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jdk 1.7 nio2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</a:pPr>
            <a:r>
              <a:rPr lang="en"/>
              <a:t>New IO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Native IO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Nonblocking IO</a:t>
            </a:r>
          </a:p>
        </p:txBody>
      </p:sp>
      <p:sp>
        <p:nvSpPr>
          <p:cNvPr id="2171" name="Shape 2171"/>
          <p:cNvSpPr txBox="1"/>
          <p:nvPr>
            <p:ph idx="2" type="body"/>
          </p:nvPr>
        </p:nvSpPr>
        <p:spPr>
          <a:xfrm>
            <a:off x="4685500" y="1393425"/>
            <a:ext cx="3767400" cy="353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packages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java.nio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java.nio.channels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java.nio.channels.spi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java.nio.charset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java.nio.charset.spi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java.nio.file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java.nio.file.attribute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java.nio.file.spi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Shape 2176"/>
          <p:cNvSpPr txBox="1"/>
          <p:nvPr>
            <p:ph type="title"/>
          </p:nvPr>
        </p:nvSpPr>
        <p:spPr>
          <a:xfrm>
            <a:off x="691200" y="475724"/>
            <a:ext cx="7761600" cy="493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Nonblocking</a:t>
            </a:r>
          </a:p>
        </p:txBody>
      </p:sp>
      <p:sp>
        <p:nvSpPr>
          <p:cNvPr id="2177" name="Shape 2177"/>
          <p:cNvSpPr txBox="1"/>
          <p:nvPr>
            <p:ph idx="1" type="body"/>
          </p:nvPr>
        </p:nvSpPr>
        <p:spPr>
          <a:xfrm>
            <a:off x="691200" y="1393425"/>
            <a:ext cx="3767400" cy="353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NIO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jdk 1.4 nio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jdk 1.7 nio2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</a:pPr>
            <a:r>
              <a:rPr lang="en"/>
              <a:t>New IO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Native IO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Nonblocking IO</a:t>
            </a:r>
          </a:p>
        </p:txBody>
      </p:sp>
      <p:sp>
        <p:nvSpPr>
          <p:cNvPr id="2178" name="Shape 2178"/>
          <p:cNvSpPr txBox="1"/>
          <p:nvPr>
            <p:ph idx="2" type="body"/>
          </p:nvPr>
        </p:nvSpPr>
        <p:spPr>
          <a:xfrm>
            <a:off x="4685500" y="1393425"/>
            <a:ext cx="3767400" cy="353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packages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java.nio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java.nio.channels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java.nio.channels.spi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java.nio.charset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java.nio.charset.spi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java.nio.file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java.nio.file.attribute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java.nio.file.spi</a:t>
            </a:r>
          </a:p>
        </p:txBody>
      </p:sp>
      <p:sp>
        <p:nvSpPr>
          <p:cNvPr id="2179" name="Shape 2179"/>
          <p:cNvSpPr/>
          <p:nvPr/>
        </p:nvSpPr>
        <p:spPr>
          <a:xfrm>
            <a:off x="1668325" y="3196358"/>
            <a:ext cx="2070300" cy="342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0" name="Shape 2180"/>
          <p:cNvSpPr/>
          <p:nvPr/>
        </p:nvSpPr>
        <p:spPr>
          <a:xfrm>
            <a:off x="5613625" y="2219350"/>
            <a:ext cx="2340600" cy="342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Shape 2185"/>
          <p:cNvSpPr txBox="1"/>
          <p:nvPr>
            <p:ph type="title"/>
          </p:nvPr>
        </p:nvSpPr>
        <p:spPr>
          <a:xfrm>
            <a:off x="691200" y="475724"/>
            <a:ext cx="7761600" cy="493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NIO Selector, Channel</a:t>
            </a:r>
          </a:p>
        </p:txBody>
      </p:sp>
      <p:sp>
        <p:nvSpPr>
          <p:cNvPr id="2186" name="Shape 2186"/>
          <p:cNvSpPr/>
          <p:nvPr/>
        </p:nvSpPr>
        <p:spPr>
          <a:xfrm>
            <a:off x="980675" y="1819550"/>
            <a:ext cx="903900" cy="567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/>
              <a:t>client</a:t>
            </a:r>
          </a:p>
        </p:txBody>
      </p:sp>
      <p:sp>
        <p:nvSpPr>
          <p:cNvPr id="2187" name="Shape 2187"/>
          <p:cNvSpPr/>
          <p:nvPr/>
        </p:nvSpPr>
        <p:spPr>
          <a:xfrm>
            <a:off x="3489750" y="1305625"/>
            <a:ext cx="723000" cy="33360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200"/>
              <a:t>S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200"/>
              <a:t>E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200"/>
              <a:t>L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200"/>
              <a:t>E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200"/>
              <a:t>C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200"/>
              <a:t>T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200"/>
              <a:t>O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200"/>
              <a:t>R</a:t>
            </a:r>
          </a:p>
        </p:txBody>
      </p:sp>
      <p:sp>
        <p:nvSpPr>
          <p:cNvPr id="2188" name="Shape 2188"/>
          <p:cNvSpPr/>
          <p:nvPr/>
        </p:nvSpPr>
        <p:spPr>
          <a:xfrm>
            <a:off x="980675" y="2581550"/>
            <a:ext cx="903900" cy="567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client</a:t>
            </a:r>
          </a:p>
        </p:txBody>
      </p:sp>
      <p:sp>
        <p:nvSpPr>
          <p:cNvPr id="2189" name="Shape 2189"/>
          <p:cNvSpPr/>
          <p:nvPr/>
        </p:nvSpPr>
        <p:spPr>
          <a:xfrm>
            <a:off x="980675" y="3343550"/>
            <a:ext cx="903900" cy="5670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client</a:t>
            </a:r>
          </a:p>
        </p:txBody>
      </p:sp>
      <p:sp>
        <p:nvSpPr>
          <p:cNvPr id="2190" name="Shape 2190"/>
          <p:cNvSpPr/>
          <p:nvPr/>
        </p:nvSpPr>
        <p:spPr>
          <a:xfrm>
            <a:off x="1892700" y="1988375"/>
            <a:ext cx="1596900" cy="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CHANNEL</a:t>
            </a:r>
          </a:p>
        </p:txBody>
      </p:sp>
      <p:sp>
        <p:nvSpPr>
          <p:cNvPr id="2191" name="Shape 2191"/>
          <p:cNvSpPr/>
          <p:nvPr/>
        </p:nvSpPr>
        <p:spPr>
          <a:xfrm>
            <a:off x="1892700" y="2750375"/>
            <a:ext cx="1596900" cy="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CHANNEL</a:t>
            </a:r>
          </a:p>
        </p:txBody>
      </p:sp>
      <p:sp>
        <p:nvSpPr>
          <p:cNvPr id="2192" name="Shape 2192"/>
          <p:cNvSpPr/>
          <p:nvPr/>
        </p:nvSpPr>
        <p:spPr>
          <a:xfrm>
            <a:off x="1892700" y="3512375"/>
            <a:ext cx="1596900" cy="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CHANNEL</a:t>
            </a:r>
          </a:p>
        </p:txBody>
      </p:sp>
      <p:cxnSp>
        <p:nvCxnSpPr>
          <p:cNvPr id="2193" name="Shape 2193"/>
          <p:cNvCxnSpPr/>
          <p:nvPr/>
        </p:nvCxnSpPr>
        <p:spPr>
          <a:xfrm>
            <a:off x="4528050" y="2386550"/>
            <a:ext cx="184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194" name="Shape 2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650" y="1551049"/>
            <a:ext cx="2123549" cy="2123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5" name="Shape 2195"/>
          <p:cNvCxnSpPr/>
          <p:nvPr/>
        </p:nvCxnSpPr>
        <p:spPr>
          <a:xfrm>
            <a:off x="4528050" y="2750375"/>
            <a:ext cx="184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2196" name="Shape 2196"/>
          <p:cNvSpPr txBox="1"/>
          <p:nvPr/>
        </p:nvSpPr>
        <p:spPr>
          <a:xfrm>
            <a:off x="6991350" y="2325406"/>
            <a:ext cx="14895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핸들러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Shape 2201"/>
          <p:cNvSpPr txBox="1"/>
          <p:nvPr>
            <p:ph type="title"/>
          </p:nvPr>
        </p:nvSpPr>
        <p:spPr>
          <a:xfrm>
            <a:off x="691200" y="475724"/>
            <a:ext cx="7761600" cy="493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NIO Selector, Channel</a:t>
            </a:r>
          </a:p>
        </p:txBody>
      </p:sp>
      <p:sp>
        <p:nvSpPr>
          <p:cNvPr id="2202" name="Shape 2202"/>
          <p:cNvSpPr/>
          <p:nvPr/>
        </p:nvSpPr>
        <p:spPr>
          <a:xfrm>
            <a:off x="980675" y="1819550"/>
            <a:ext cx="903900" cy="567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client</a:t>
            </a:r>
          </a:p>
        </p:txBody>
      </p:sp>
      <p:sp>
        <p:nvSpPr>
          <p:cNvPr id="2203" name="Shape 2203"/>
          <p:cNvSpPr/>
          <p:nvPr/>
        </p:nvSpPr>
        <p:spPr>
          <a:xfrm>
            <a:off x="3489750" y="1305625"/>
            <a:ext cx="723000" cy="33360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C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R</a:t>
            </a:r>
          </a:p>
        </p:txBody>
      </p:sp>
      <p:sp>
        <p:nvSpPr>
          <p:cNvPr id="2204" name="Shape 2204"/>
          <p:cNvSpPr/>
          <p:nvPr/>
        </p:nvSpPr>
        <p:spPr>
          <a:xfrm>
            <a:off x="980675" y="2581550"/>
            <a:ext cx="903900" cy="567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client</a:t>
            </a:r>
          </a:p>
        </p:txBody>
      </p:sp>
      <p:sp>
        <p:nvSpPr>
          <p:cNvPr id="2205" name="Shape 2205"/>
          <p:cNvSpPr/>
          <p:nvPr/>
        </p:nvSpPr>
        <p:spPr>
          <a:xfrm>
            <a:off x="980675" y="3343550"/>
            <a:ext cx="903900" cy="5670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client</a:t>
            </a:r>
          </a:p>
        </p:txBody>
      </p:sp>
      <p:sp>
        <p:nvSpPr>
          <p:cNvPr id="2206" name="Shape 2206"/>
          <p:cNvSpPr/>
          <p:nvPr/>
        </p:nvSpPr>
        <p:spPr>
          <a:xfrm>
            <a:off x="1892700" y="1988375"/>
            <a:ext cx="1596900" cy="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CHANNEL</a:t>
            </a:r>
          </a:p>
        </p:txBody>
      </p:sp>
      <p:sp>
        <p:nvSpPr>
          <p:cNvPr id="2207" name="Shape 2207"/>
          <p:cNvSpPr/>
          <p:nvPr/>
        </p:nvSpPr>
        <p:spPr>
          <a:xfrm>
            <a:off x="1892700" y="2750375"/>
            <a:ext cx="1596900" cy="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CHANNEL</a:t>
            </a:r>
          </a:p>
        </p:txBody>
      </p:sp>
      <p:sp>
        <p:nvSpPr>
          <p:cNvPr id="2208" name="Shape 2208"/>
          <p:cNvSpPr/>
          <p:nvPr/>
        </p:nvSpPr>
        <p:spPr>
          <a:xfrm>
            <a:off x="1892700" y="3512375"/>
            <a:ext cx="1596900" cy="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CHANNEL</a:t>
            </a:r>
          </a:p>
        </p:txBody>
      </p:sp>
      <p:cxnSp>
        <p:nvCxnSpPr>
          <p:cNvPr id="2209" name="Shape 2209"/>
          <p:cNvCxnSpPr/>
          <p:nvPr/>
        </p:nvCxnSpPr>
        <p:spPr>
          <a:xfrm>
            <a:off x="4528050" y="2386550"/>
            <a:ext cx="184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210" name="Shape 2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650" y="1551049"/>
            <a:ext cx="2123549" cy="2123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1" name="Shape 2211"/>
          <p:cNvCxnSpPr/>
          <p:nvPr/>
        </p:nvCxnSpPr>
        <p:spPr>
          <a:xfrm>
            <a:off x="4528050" y="2750375"/>
            <a:ext cx="184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2212" name="Shape 2212"/>
          <p:cNvSpPr/>
          <p:nvPr/>
        </p:nvSpPr>
        <p:spPr>
          <a:xfrm>
            <a:off x="3197000" y="1960175"/>
            <a:ext cx="251700" cy="274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213" name="Shape 2213"/>
          <p:cNvSpPr/>
          <p:nvPr/>
        </p:nvSpPr>
        <p:spPr>
          <a:xfrm>
            <a:off x="2612850" y="2736275"/>
            <a:ext cx="251700" cy="274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214" name="Shape 2214"/>
          <p:cNvSpPr/>
          <p:nvPr/>
        </p:nvSpPr>
        <p:spPr>
          <a:xfrm>
            <a:off x="2012250" y="3489650"/>
            <a:ext cx="251700" cy="2748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215" name="Shape 2215"/>
          <p:cNvSpPr txBox="1"/>
          <p:nvPr/>
        </p:nvSpPr>
        <p:spPr>
          <a:xfrm>
            <a:off x="6991350" y="2325406"/>
            <a:ext cx="14895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핸들러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Shape 2220"/>
          <p:cNvSpPr txBox="1"/>
          <p:nvPr>
            <p:ph type="title"/>
          </p:nvPr>
        </p:nvSpPr>
        <p:spPr>
          <a:xfrm>
            <a:off x="691200" y="475724"/>
            <a:ext cx="7761600" cy="493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NIO Selector, Channel</a:t>
            </a:r>
          </a:p>
        </p:txBody>
      </p:sp>
      <p:sp>
        <p:nvSpPr>
          <p:cNvPr id="2221" name="Shape 2221"/>
          <p:cNvSpPr/>
          <p:nvPr/>
        </p:nvSpPr>
        <p:spPr>
          <a:xfrm>
            <a:off x="980675" y="1819550"/>
            <a:ext cx="903900" cy="567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client</a:t>
            </a:r>
          </a:p>
        </p:txBody>
      </p:sp>
      <p:sp>
        <p:nvSpPr>
          <p:cNvPr id="2222" name="Shape 2222"/>
          <p:cNvSpPr/>
          <p:nvPr/>
        </p:nvSpPr>
        <p:spPr>
          <a:xfrm>
            <a:off x="3489750" y="1305625"/>
            <a:ext cx="723000" cy="33360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C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R</a:t>
            </a:r>
          </a:p>
        </p:txBody>
      </p:sp>
      <p:sp>
        <p:nvSpPr>
          <p:cNvPr id="2223" name="Shape 2223"/>
          <p:cNvSpPr/>
          <p:nvPr/>
        </p:nvSpPr>
        <p:spPr>
          <a:xfrm>
            <a:off x="980675" y="2581550"/>
            <a:ext cx="903900" cy="567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client</a:t>
            </a:r>
          </a:p>
        </p:txBody>
      </p:sp>
      <p:sp>
        <p:nvSpPr>
          <p:cNvPr id="2224" name="Shape 2224"/>
          <p:cNvSpPr/>
          <p:nvPr/>
        </p:nvSpPr>
        <p:spPr>
          <a:xfrm>
            <a:off x="980675" y="3343550"/>
            <a:ext cx="903900" cy="5670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client</a:t>
            </a:r>
          </a:p>
        </p:txBody>
      </p:sp>
      <p:sp>
        <p:nvSpPr>
          <p:cNvPr id="2225" name="Shape 2225"/>
          <p:cNvSpPr/>
          <p:nvPr/>
        </p:nvSpPr>
        <p:spPr>
          <a:xfrm>
            <a:off x="1892700" y="1988375"/>
            <a:ext cx="1596900" cy="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CHANNEL</a:t>
            </a:r>
          </a:p>
        </p:txBody>
      </p:sp>
      <p:sp>
        <p:nvSpPr>
          <p:cNvPr id="2226" name="Shape 2226"/>
          <p:cNvSpPr/>
          <p:nvPr/>
        </p:nvSpPr>
        <p:spPr>
          <a:xfrm>
            <a:off x="1892700" y="2750375"/>
            <a:ext cx="1596900" cy="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CHANNEL</a:t>
            </a:r>
          </a:p>
        </p:txBody>
      </p:sp>
      <p:sp>
        <p:nvSpPr>
          <p:cNvPr id="2227" name="Shape 2227"/>
          <p:cNvSpPr/>
          <p:nvPr/>
        </p:nvSpPr>
        <p:spPr>
          <a:xfrm>
            <a:off x="1892700" y="3512375"/>
            <a:ext cx="1596900" cy="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CHANNEL</a:t>
            </a:r>
          </a:p>
        </p:txBody>
      </p:sp>
      <p:cxnSp>
        <p:nvCxnSpPr>
          <p:cNvPr id="2228" name="Shape 2228"/>
          <p:cNvCxnSpPr/>
          <p:nvPr/>
        </p:nvCxnSpPr>
        <p:spPr>
          <a:xfrm>
            <a:off x="4528050" y="2386550"/>
            <a:ext cx="184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229" name="Shape 2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650" y="1551049"/>
            <a:ext cx="2123549" cy="2123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0" name="Shape 2230"/>
          <p:cNvCxnSpPr/>
          <p:nvPr/>
        </p:nvCxnSpPr>
        <p:spPr>
          <a:xfrm>
            <a:off x="4528050" y="2750375"/>
            <a:ext cx="184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2231" name="Shape 2231"/>
          <p:cNvSpPr/>
          <p:nvPr/>
        </p:nvSpPr>
        <p:spPr>
          <a:xfrm>
            <a:off x="5981562" y="2035425"/>
            <a:ext cx="251700" cy="274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232" name="Shape 2232"/>
          <p:cNvSpPr/>
          <p:nvPr/>
        </p:nvSpPr>
        <p:spPr>
          <a:xfrm>
            <a:off x="5682075" y="2035425"/>
            <a:ext cx="251700" cy="274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233" name="Shape 2233"/>
          <p:cNvSpPr/>
          <p:nvPr/>
        </p:nvSpPr>
        <p:spPr>
          <a:xfrm>
            <a:off x="5377275" y="2035425"/>
            <a:ext cx="251700" cy="2748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234" name="Shape 2234"/>
          <p:cNvSpPr txBox="1"/>
          <p:nvPr/>
        </p:nvSpPr>
        <p:spPr>
          <a:xfrm>
            <a:off x="6991350" y="2325406"/>
            <a:ext cx="14895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핸들러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Shape 2239"/>
          <p:cNvSpPr txBox="1"/>
          <p:nvPr>
            <p:ph type="title"/>
          </p:nvPr>
        </p:nvSpPr>
        <p:spPr>
          <a:xfrm>
            <a:off x="691200" y="475724"/>
            <a:ext cx="7761600" cy="493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NIO Selector, Channel</a:t>
            </a:r>
          </a:p>
        </p:txBody>
      </p:sp>
      <p:sp>
        <p:nvSpPr>
          <p:cNvPr id="2240" name="Shape 2240"/>
          <p:cNvSpPr/>
          <p:nvPr/>
        </p:nvSpPr>
        <p:spPr>
          <a:xfrm>
            <a:off x="980675" y="1819550"/>
            <a:ext cx="903900" cy="567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client</a:t>
            </a:r>
          </a:p>
        </p:txBody>
      </p:sp>
      <p:sp>
        <p:nvSpPr>
          <p:cNvPr id="2241" name="Shape 2241"/>
          <p:cNvSpPr/>
          <p:nvPr/>
        </p:nvSpPr>
        <p:spPr>
          <a:xfrm>
            <a:off x="3489750" y="1305625"/>
            <a:ext cx="723000" cy="33360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C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R</a:t>
            </a:r>
          </a:p>
        </p:txBody>
      </p:sp>
      <p:sp>
        <p:nvSpPr>
          <p:cNvPr id="2242" name="Shape 2242"/>
          <p:cNvSpPr/>
          <p:nvPr/>
        </p:nvSpPr>
        <p:spPr>
          <a:xfrm>
            <a:off x="980675" y="2581550"/>
            <a:ext cx="903900" cy="567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client</a:t>
            </a:r>
          </a:p>
        </p:txBody>
      </p:sp>
      <p:sp>
        <p:nvSpPr>
          <p:cNvPr id="2243" name="Shape 2243"/>
          <p:cNvSpPr/>
          <p:nvPr/>
        </p:nvSpPr>
        <p:spPr>
          <a:xfrm>
            <a:off x="980675" y="3343550"/>
            <a:ext cx="903900" cy="5670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client</a:t>
            </a:r>
          </a:p>
        </p:txBody>
      </p:sp>
      <p:sp>
        <p:nvSpPr>
          <p:cNvPr id="2244" name="Shape 2244"/>
          <p:cNvSpPr/>
          <p:nvPr/>
        </p:nvSpPr>
        <p:spPr>
          <a:xfrm>
            <a:off x="1892700" y="1988375"/>
            <a:ext cx="1596900" cy="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CHANNEL</a:t>
            </a:r>
          </a:p>
        </p:txBody>
      </p:sp>
      <p:sp>
        <p:nvSpPr>
          <p:cNvPr id="2245" name="Shape 2245"/>
          <p:cNvSpPr/>
          <p:nvPr/>
        </p:nvSpPr>
        <p:spPr>
          <a:xfrm>
            <a:off x="1892700" y="2750375"/>
            <a:ext cx="1596900" cy="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CHANNEL</a:t>
            </a:r>
          </a:p>
        </p:txBody>
      </p:sp>
      <p:sp>
        <p:nvSpPr>
          <p:cNvPr id="2246" name="Shape 2246"/>
          <p:cNvSpPr/>
          <p:nvPr/>
        </p:nvSpPr>
        <p:spPr>
          <a:xfrm>
            <a:off x="1892700" y="3512375"/>
            <a:ext cx="1596900" cy="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CHANNEL</a:t>
            </a:r>
          </a:p>
        </p:txBody>
      </p:sp>
      <p:cxnSp>
        <p:nvCxnSpPr>
          <p:cNvPr id="2247" name="Shape 2247"/>
          <p:cNvCxnSpPr/>
          <p:nvPr/>
        </p:nvCxnSpPr>
        <p:spPr>
          <a:xfrm>
            <a:off x="4528050" y="2386550"/>
            <a:ext cx="184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248" name="Shape 2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650" y="1551049"/>
            <a:ext cx="2123549" cy="2123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9" name="Shape 2249"/>
          <p:cNvCxnSpPr/>
          <p:nvPr/>
        </p:nvCxnSpPr>
        <p:spPr>
          <a:xfrm>
            <a:off x="4528050" y="2750375"/>
            <a:ext cx="184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2250" name="Shape 2250"/>
          <p:cNvSpPr/>
          <p:nvPr/>
        </p:nvSpPr>
        <p:spPr>
          <a:xfrm>
            <a:off x="7872150" y="3237575"/>
            <a:ext cx="251700" cy="274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251" name="Shape 2251"/>
          <p:cNvSpPr/>
          <p:nvPr/>
        </p:nvSpPr>
        <p:spPr>
          <a:xfrm>
            <a:off x="5910675" y="2035425"/>
            <a:ext cx="251700" cy="274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252" name="Shape 2252"/>
          <p:cNvSpPr/>
          <p:nvPr/>
        </p:nvSpPr>
        <p:spPr>
          <a:xfrm>
            <a:off x="5605875" y="2035425"/>
            <a:ext cx="251700" cy="2748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253" name="Shape 2253"/>
          <p:cNvSpPr txBox="1"/>
          <p:nvPr/>
        </p:nvSpPr>
        <p:spPr>
          <a:xfrm>
            <a:off x="6991350" y="2325406"/>
            <a:ext cx="14895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핸들러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Shape 2258"/>
          <p:cNvSpPr txBox="1"/>
          <p:nvPr>
            <p:ph type="title"/>
          </p:nvPr>
        </p:nvSpPr>
        <p:spPr>
          <a:xfrm>
            <a:off x="691200" y="475724"/>
            <a:ext cx="7761600" cy="493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NIO Selector, Channel</a:t>
            </a:r>
          </a:p>
        </p:txBody>
      </p:sp>
      <p:sp>
        <p:nvSpPr>
          <p:cNvPr id="2259" name="Shape 2259"/>
          <p:cNvSpPr/>
          <p:nvPr/>
        </p:nvSpPr>
        <p:spPr>
          <a:xfrm>
            <a:off x="980675" y="1819550"/>
            <a:ext cx="903900" cy="567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client</a:t>
            </a:r>
          </a:p>
        </p:txBody>
      </p:sp>
      <p:sp>
        <p:nvSpPr>
          <p:cNvPr id="2260" name="Shape 2260"/>
          <p:cNvSpPr/>
          <p:nvPr/>
        </p:nvSpPr>
        <p:spPr>
          <a:xfrm>
            <a:off x="3489750" y="1305625"/>
            <a:ext cx="723000" cy="33360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C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R</a:t>
            </a:r>
          </a:p>
        </p:txBody>
      </p:sp>
      <p:sp>
        <p:nvSpPr>
          <p:cNvPr id="2261" name="Shape 2261"/>
          <p:cNvSpPr/>
          <p:nvPr/>
        </p:nvSpPr>
        <p:spPr>
          <a:xfrm>
            <a:off x="980675" y="2581550"/>
            <a:ext cx="903900" cy="567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client</a:t>
            </a:r>
          </a:p>
        </p:txBody>
      </p:sp>
      <p:sp>
        <p:nvSpPr>
          <p:cNvPr id="2262" name="Shape 2262"/>
          <p:cNvSpPr/>
          <p:nvPr/>
        </p:nvSpPr>
        <p:spPr>
          <a:xfrm>
            <a:off x="980675" y="3343550"/>
            <a:ext cx="903900" cy="5670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client</a:t>
            </a:r>
          </a:p>
        </p:txBody>
      </p:sp>
      <p:sp>
        <p:nvSpPr>
          <p:cNvPr id="2263" name="Shape 2263"/>
          <p:cNvSpPr/>
          <p:nvPr/>
        </p:nvSpPr>
        <p:spPr>
          <a:xfrm>
            <a:off x="1892700" y="1988375"/>
            <a:ext cx="1596900" cy="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CHANNEL</a:t>
            </a:r>
          </a:p>
        </p:txBody>
      </p:sp>
      <p:sp>
        <p:nvSpPr>
          <p:cNvPr id="2264" name="Shape 2264"/>
          <p:cNvSpPr/>
          <p:nvPr/>
        </p:nvSpPr>
        <p:spPr>
          <a:xfrm>
            <a:off x="1892700" y="2750375"/>
            <a:ext cx="1596900" cy="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CHANNEL</a:t>
            </a:r>
          </a:p>
        </p:txBody>
      </p:sp>
      <p:sp>
        <p:nvSpPr>
          <p:cNvPr id="2265" name="Shape 2265"/>
          <p:cNvSpPr/>
          <p:nvPr/>
        </p:nvSpPr>
        <p:spPr>
          <a:xfrm>
            <a:off x="1892700" y="3512375"/>
            <a:ext cx="1596900" cy="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CHANNEL</a:t>
            </a:r>
          </a:p>
        </p:txBody>
      </p:sp>
      <p:cxnSp>
        <p:nvCxnSpPr>
          <p:cNvPr id="2266" name="Shape 2266"/>
          <p:cNvCxnSpPr/>
          <p:nvPr/>
        </p:nvCxnSpPr>
        <p:spPr>
          <a:xfrm>
            <a:off x="4528050" y="2386550"/>
            <a:ext cx="184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267" name="Shape 2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650" y="1551049"/>
            <a:ext cx="2123549" cy="2123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8" name="Shape 2268"/>
          <p:cNvCxnSpPr/>
          <p:nvPr/>
        </p:nvCxnSpPr>
        <p:spPr>
          <a:xfrm>
            <a:off x="4528050" y="2750375"/>
            <a:ext cx="184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2269" name="Shape 2269"/>
          <p:cNvSpPr/>
          <p:nvPr/>
        </p:nvSpPr>
        <p:spPr>
          <a:xfrm>
            <a:off x="4725250" y="2836225"/>
            <a:ext cx="251700" cy="274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270" name="Shape 2270"/>
          <p:cNvSpPr/>
          <p:nvPr/>
        </p:nvSpPr>
        <p:spPr>
          <a:xfrm>
            <a:off x="7816875" y="3237575"/>
            <a:ext cx="251700" cy="274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271" name="Shape 2271"/>
          <p:cNvSpPr/>
          <p:nvPr/>
        </p:nvSpPr>
        <p:spPr>
          <a:xfrm>
            <a:off x="5986875" y="2035425"/>
            <a:ext cx="251700" cy="2748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272" name="Shape 2272"/>
          <p:cNvSpPr txBox="1"/>
          <p:nvPr/>
        </p:nvSpPr>
        <p:spPr>
          <a:xfrm>
            <a:off x="6991350" y="2325406"/>
            <a:ext cx="14895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핸들러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Shape 2277"/>
          <p:cNvSpPr txBox="1"/>
          <p:nvPr>
            <p:ph type="title"/>
          </p:nvPr>
        </p:nvSpPr>
        <p:spPr>
          <a:xfrm>
            <a:off x="691200" y="475724"/>
            <a:ext cx="7761600" cy="493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NIO Selector, Channel</a:t>
            </a:r>
          </a:p>
        </p:txBody>
      </p:sp>
      <p:sp>
        <p:nvSpPr>
          <p:cNvPr id="2278" name="Shape 2278"/>
          <p:cNvSpPr/>
          <p:nvPr/>
        </p:nvSpPr>
        <p:spPr>
          <a:xfrm>
            <a:off x="980675" y="1819550"/>
            <a:ext cx="903900" cy="567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client</a:t>
            </a:r>
          </a:p>
        </p:txBody>
      </p:sp>
      <p:sp>
        <p:nvSpPr>
          <p:cNvPr id="2279" name="Shape 2279"/>
          <p:cNvSpPr/>
          <p:nvPr/>
        </p:nvSpPr>
        <p:spPr>
          <a:xfrm>
            <a:off x="3489750" y="1305625"/>
            <a:ext cx="723000" cy="33360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C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R</a:t>
            </a:r>
          </a:p>
        </p:txBody>
      </p:sp>
      <p:sp>
        <p:nvSpPr>
          <p:cNvPr id="2280" name="Shape 2280"/>
          <p:cNvSpPr/>
          <p:nvPr/>
        </p:nvSpPr>
        <p:spPr>
          <a:xfrm>
            <a:off x="980675" y="2581550"/>
            <a:ext cx="903900" cy="567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client</a:t>
            </a:r>
          </a:p>
        </p:txBody>
      </p:sp>
      <p:sp>
        <p:nvSpPr>
          <p:cNvPr id="2281" name="Shape 2281"/>
          <p:cNvSpPr/>
          <p:nvPr/>
        </p:nvSpPr>
        <p:spPr>
          <a:xfrm>
            <a:off x="980675" y="3343550"/>
            <a:ext cx="903900" cy="5670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client</a:t>
            </a:r>
          </a:p>
        </p:txBody>
      </p:sp>
      <p:sp>
        <p:nvSpPr>
          <p:cNvPr id="2282" name="Shape 2282"/>
          <p:cNvSpPr/>
          <p:nvPr/>
        </p:nvSpPr>
        <p:spPr>
          <a:xfrm>
            <a:off x="1892700" y="1988375"/>
            <a:ext cx="1596900" cy="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CHANNEL</a:t>
            </a:r>
          </a:p>
        </p:txBody>
      </p:sp>
      <p:sp>
        <p:nvSpPr>
          <p:cNvPr id="2283" name="Shape 2283"/>
          <p:cNvSpPr/>
          <p:nvPr/>
        </p:nvSpPr>
        <p:spPr>
          <a:xfrm>
            <a:off x="1892700" y="2750375"/>
            <a:ext cx="1596900" cy="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CHANNEL</a:t>
            </a:r>
          </a:p>
        </p:txBody>
      </p:sp>
      <p:sp>
        <p:nvSpPr>
          <p:cNvPr id="2284" name="Shape 2284"/>
          <p:cNvSpPr/>
          <p:nvPr/>
        </p:nvSpPr>
        <p:spPr>
          <a:xfrm>
            <a:off x="1892700" y="3512375"/>
            <a:ext cx="1596900" cy="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CHANNEL</a:t>
            </a:r>
          </a:p>
        </p:txBody>
      </p:sp>
      <p:cxnSp>
        <p:nvCxnSpPr>
          <p:cNvPr id="2285" name="Shape 2285"/>
          <p:cNvCxnSpPr/>
          <p:nvPr/>
        </p:nvCxnSpPr>
        <p:spPr>
          <a:xfrm>
            <a:off x="4528050" y="2386550"/>
            <a:ext cx="184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286" name="Shape 2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650" y="1551049"/>
            <a:ext cx="2123549" cy="2123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7" name="Shape 2287"/>
          <p:cNvCxnSpPr/>
          <p:nvPr/>
        </p:nvCxnSpPr>
        <p:spPr>
          <a:xfrm>
            <a:off x="4528050" y="2750375"/>
            <a:ext cx="184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2288" name="Shape 2288"/>
          <p:cNvSpPr/>
          <p:nvPr/>
        </p:nvSpPr>
        <p:spPr>
          <a:xfrm>
            <a:off x="3164125" y="1974275"/>
            <a:ext cx="251700" cy="274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289" name="Shape 2289"/>
          <p:cNvSpPr/>
          <p:nvPr/>
        </p:nvSpPr>
        <p:spPr>
          <a:xfrm>
            <a:off x="4637100" y="2793900"/>
            <a:ext cx="251700" cy="274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290" name="Shape 2290"/>
          <p:cNvSpPr/>
          <p:nvPr/>
        </p:nvSpPr>
        <p:spPr>
          <a:xfrm>
            <a:off x="7819150" y="3276125"/>
            <a:ext cx="251700" cy="2748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291" name="Shape 2291"/>
          <p:cNvSpPr txBox="1"/>
          <p:nvPr/>
        </p:nvSpPr>
        <p:spPr>
          <a:xfrm>
            <a:off x="6991350" y="2325406"/>
            <a:ext cx="14895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핸들러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1723000" y="4364950"/>
            <a:ext cx="13911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CODE</a:t>
            </a:r>
          </a:p>
        </p:txBody>
      </p:sp>
      <p:sp>
        <p:nvSpPr>
          <p:cNvPr id="303" name="Shape 303"/>
          <p:cNvSpPr/>
          <p:nvPr/>
        </p:nvSpPr>
        <p:spPr>
          <a:xfrm>
            <a:off x="1723000" y="3831550"/>
            <a:ext cx="13911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</a:t>
            </a:r>
          </a:p>
        </p:txBody>
      </p:sp>
      <p:sp>
        <p:nvSpPr>
          <p:cNvPr id="304" name="Shape 304"/>
          <p:cNvSpPr/>
          <p:nvPr/>
        </p:nvSpPr>
        <p:spPr>
          <a:xfrm>
            <a:off x="1723000" y="2945225"/>
            <a:ext cx="1391100" cy="88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HEAP</a:t>
            </a:r>
          </a:p>
        </p:txBody>
      </p:sp>
      <p:sp>
        <p:nvSpPr>
          <p:cNvPr id="305" name="Shape 305"/>
          <p:cNvSpPr/>
          <p:nvPr/>
        </p:nvSpPr>
        <p:spPr>
          <a:xfrm>
            <a:off x="1723000" y="2113025"/>
            <a:ext cx="1391100" cy="83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(T1) STACK</a:t>
            </a:r>
          </a:p>
        </p:txBody>
      </p:sp>
      <p:sp>
        <p:nvSpPr>
          <p:cNvPr id="306" name="Shape 306"/>
          <p:cNvSpPr/>
          <p:nvPr/>
        </p:nvSpPr>
        <p:spPr>
          <a:xfrm>
            <a:off x="1723000" y="1442225"/>
            <a:ext cx="1391100" cy="67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1878522" y="15315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sp>
        <p:nvSpPr>
          <p:cNvPr id="308" name="Shape 308"/>
          <p:cNvSpPr/>
          <p:nvPr/>
        </p:nvSpPr>
        <p:spPr>
          <a:xfrm>
            <a:off x="3366187" y="4364950"/>
            <a:ext cx="13911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CODE</a:t>
            </a:r>
          </a:p>
        </p:txBody>
      </p:sp>
      <p:sp>
        <p:nvSpPr>
          <p:cNvPr id="309" name="Shape 309"/>
          <p:cNvSpPr/>
          <p:nvPr/>
        </p:nvSpPr>
        <p:spPr>
          <a:xfrm>
            <a:off x="3366187" y="3831550"/>
            <a:ext cx="13911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</a:t>
            </a:r>
          </a:p>
        </p:txBody>
      </p:sp>
      <p:sp>
        <p:nvSpPr>
          <p:cNvPr id="310" name="Shape 310"/>
          <p:cNvSpPr/>
          <p:nvPr/>
        </p:nvSpPr>
        <p:spPr>
          <a:xfrm>
            <a:off x="3366187" y="2945225"/>
            <a:ext cx="1391100" cy="88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HEAP</a:t>
            </a:r>
          </a:p>
        </p:txBody>
      </p:sp>
      <p:sp>
        <p:nvSpPr>
          <p:cNvPr id="311" name="Shape 311"/>
          <p:cNvSpPr/>
          <p:nvPr/>
        </p:nvSpPr>
        <p:spPr>
          <a:xfrm>
            <a:off x="3366187" y="2113025"/>
            <a:ext cx="1391100" cy="83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(T1) STACK</a:t>
            </a:r>
          </a:p>
        </p:txBody>
      </p:sp>
      <p:sp>
        <p:nvSpPr>
          <p:cNvPr id="312" name="Shape 312"/>
          <p:cNvSpPr/>
          <p:nvPr/>
        </p:nvSpPr>
        <p:spPr>
          <a:xfrm>
            <a:off x="3366187" y="1442225"/>
            <a:ext cx="1391100" cy="67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3521724" y="15315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cxnSp>
        <p:nvCxnSpPr>
          <p:cNvPr id="314" name="Shape 314"/>
          <p:cNvCxnSpPr/>
          <p:nvPr/>
        </p:nvCxnSpPr>
        <p:spPr>
          <a:xfrm>
            <a:off x="2473225" y="2749100"/>
            <a:ext cx="1189800" cy="7482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24025" y="2742475"/>
            <a:ext cx="535800" cy="5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/>
          <p:nvPr/>
        </p:nvSpPr>
        <p:spPr>
          <a:xfrm>
            <a:off x="4757300" y="298200"/>
            <a:ext cx="13911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가상메모리매니저</a:t>
            </a:r>
          </a:p>
        </p:txBody>
      </p:sp>
      <p:cxnSp>
        <p:nvCxnSpPr>
          <p:cNvPr id="317" name="Shape 317"/>
          <p:cNvCxnSpPr>
            <a:stCxn id="318" idx="2"/>
            <a:endCxn id="306" idx="0"/>
          </p:cNvCxnSpPr>
          <p:nvPr/>
        </p:nvCxnSpPr>
        <p:spPr>
          <a:xfrm flipH="1">
            <a:off x="2418550" y="916625"/>
            <a:ext cx="2574000" cy="5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9" name="Shape 319"/>
          <p:cNvCxnSpPr>
            <a:stCxn id="320" idx="2"/>
            <a:endCxn id="312" idx="0"/>
          </p:cNvCxnSpPr>
          <p:nvPr/>
        </p:nvCxnSpPr>
        <p:spPr>
          <a:xfrm flipH="1">
            <a:off x="4061737" y="916625"/>
            <a:ext cx="1385400" cy="5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321" name="Shape 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200" y="109504"/>
            <a:ext cx="689100" cy="68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Shape 322"/>
          <p:cNvCxnSpPr>
            <a:stCxn id="321" idx="3"/>
            <a:endCxn id="316" idx="1"/>
          </p:cNvCxnSpPr>
          <p:nvPr/>
        </p:nvCxnSpPr>
        <p:spPr>
          <a:xfrm>
            <a:off x="4406300" y="4540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23" name="Shape 323"/>
          <p:cNvCxnSpPr/>
          <p:nvPr/>
        </p:nvCxnSpPr>
        <p:spPr>
          <a:xfrm>
            <a:off x="4396500" y="5006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324" name="Shape 324"/>
          <p:cNvSpPr txBox="1"/>
          <p:nvPr/>
        </p:nvSpPr>
        <p:spPr>
          <a:xfrm>
            <a:off x="1581925" y="1232800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프로세스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5823400" y="2286000"/>
            <a:ext cx="2562000" cy="24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가상메모리는 프로세스간 주소공간을 논리적으로 차단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3366200" y="1238762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프로세스</a:t>
            </a:r>
          </a:p>
        </p:txBody>
      </p:sp>
      <p:sp>
        <p:nvSpPr>
          <p:cNvPr id="327" name="Shape 327"/>
          <p:cNvSpPr/>
          <p:nvPr/>
        </p:nvSpPr>
        <p:spPr>
          <a:xfrm>
            <a:off x="4757300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P1</a:t>
            </a:r>
          </a:p>
        </p:txBody>
      </p:sp>
      <p:sp>
        <p:nvSpPr>
          <p:cNvPr id="328" name="Shape 328"/>
          <p:cNvSpPr/>
          <p:nvPr/>
        </p:nvSpPr>
        <p:spPr>
          <a:xfrm>
            <a:off x="5211985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P2</a:t>
            </a:r>
          </a:p>
        </p:txBody>
      </p:sp>
      <p:sp>
        <p:nvSpPr>
          <p:cNvPr id="329" name="Shape 329"/>
          <p:cNvSpPr/>
          <p:nvPr/>
        </p:nvSpPr>
        <p:spPr>
          <a:xfrm>
            <a:off x="5677900" y="604964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P3</a:t>
            </a:r>
          </a:p>
        </p:txBody>
      </p:sp>
      <p:sp>
        <p:nvSpPr>
          <p:cNvPr id="330" name="Shape 330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Shape 2296"/>
          <p:cNvSpPr txBox="1"/>
          <p:nvPr>
            <p:ph type="title"/>
          </p:nvPr>
        </p:nvSpPr>
        <p:spPr>
          <a:xfrm>
            <a:off x="691200" y="475724"/>
            <a:ext cx="7761600" cy="493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NIO Selector, Channel</a:t>
            </a:r>
          </a:p>
        </p:txBody>
      </p:sp>
      <p:sp>
        <p:nvSpPr>
          <p:cNvPr id="2297" name="Shape 2297"/>
          <p:cNvSpPr/>
          <p:nvPr/>
        </p:nvSpPr>
        <p:spPr>
          <a:xfrm>
            <a:off x="980675" y="1819550"/>
            <a:ext cx="903900" cy="567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client</a:t>
            </a:r>
          </a:p>
        </p:txBody>
      </p:sp>
      <p:sp>
        <p:nvSpPr>
          <p:cNvPr id="2298" name="Shape 2298"/>
          <p:cNvSpPr/>
          <p:nvPr/>
        </p:nvSpPr>
        <p:spPr>
          <a:xfrm>
            <a:off x="3489750" y="1305625"/>
            <a:ext cx="723000" cy="33360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C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R</a:t>
            </a:r>
          </a:p>
        </p:txBody>
      </p:sp>
      <p:sp>
        <p:nvSpPr>
          <p:cNvPr id="2299" name="Shape 2299"/>
          <p:cNvSpPr/>
          <p:nvPr/>
        </p:nvSpPr>
        <p:spPr>
          <a:xfrm>
            <a:off x="980675" y="2581550"/>
            <a:ext cx="903900" cy="567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client</a:t>
            </a:r>
          </a:p>
        </p:txBody>
      </p:sp>
      <p:sp>
        <p:nvSpPr>
          <p:cNvPr id="2300" name="Shape 2300"/>
          <p:cNvSpPr/>
          <p:nvPr/>
        </p:nvSpPr>
        <p:spPr>
          <a:xfrm>
            <a:off x="980675" y="3343550"/>
            <a:ext cx="903900" cy="5670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client</a:t>
            </a:r>
          </a:p>
        </p:txBody>
      </p:sp>
      <p:sp>
        <p:nvSpPr>
          <p:cNvPr id="2301" name="Shape 2301"/>
          <p:cNvSpPr/>
          <p:nvPr/>
        </p:nvSpPr>
        <p:spPr>
          <a:xfrm>
            <a:off x="1892700" y="1988375"/>
            <a:ext cx="1596900" cy="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CHANNEL</a:t>
            </a:r>
          </a:p>
        </p:txBody>
      </p:sp>
      <p:sp>
        <p:nvSpPr>
          <p:cNvPr id="2302" name="Shape 2302"/>
          <p:cNvSpPr/>
          <p:nvPr/>
        </p:nvSpPr>
        <p:spPr>
          <a:xfrm>
            <a:off x="1892700" y="2750375"/>
            <a:ext cx="1596900" cy="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CHANNEL</a:t>
            </a:r>
          </a:p>
        </p:txBody>
      </p:sp>
      <p:sp>
        <p:nvSpPr>
          <p:cNvPr id="2303" name="Shape 2303"/>
          <p:cNvSpPr/>
          <p:nvPr/>
        </p:nvSpPr>
        <p:spPr>
          <a:xfrm>
            <a:off x="1892700" y="3512375"/>
            <a:ext cx="1596900" cy="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CHANNEL</a:t>
            </a:r>
          </a:p>
        </p:txBody>
      </p:sp>
      <p:cxnSp>
        <p:nvCxnSpPr>
          <p:cNvPr id="2304" name="Shape 2304"/>
          <p:cNvCxnSpPr/>
          <p:nvPr/>
        </p:nvCxnSpPr>
        <p:spPr>
          <a:xfrm>
            <a:off x="4528050" y="2386550"/>
            <a:ext cx="184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305" name="Shape 2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650" y="1551049"/>
            <a:ext cx="2123549" cy="2123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6" name="Shape 2306"/>
          <p:cNvCxnSpPr/>
          <p:nvPr/>
        </p:nvCxnSpPr>
        <p:spPr>
          <a:xfrm>
            <a:off x="4528050" y="2750375"/>
            <a:ext cx="184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2307" name="Shape 2307"/>
          <p:cNvSpPr/>
          <p:nvPr/>
        </p:nvSpPr>
        <p:spPr>
          <a:xfrm>
            <a:off x="2561312" y="1960175"/>
            <a:ext cx="251700" cy="274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308" name="Shape 2308"/>
          <p:cNvSpPr/>
          <p:nvPr/>
        </p:nvSpPr>
        <p:spPr>
          <a:xfrm>
            <a:off x="3158125" y="2736275"/>
            <a:ext cx="251700" cy="274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309" name="Shape 2309"/>
          <p:cNvSpPr/>
          <p:nvPr/>
        </p:nvSpPr>
        <p:spPr>
          <a:xfrm>
            <a:off x="4647600" y="2836225"/>
            <a:ext cx="251700" cy="2748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310" name="Shape 2310"/>
          <p:cNvSpPr txBox="1"/>
          <p:nvPr/>
        </p:nvSpPr>
        <p:spPr>
          <a:xfrm>
            <a:off x="6991350" y="2325406"/>
            <a:ext cx="14895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핸들러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Shape 2315"/>
          <p:cNvSpPr txBox="1"/>
          <p:nvPr>
            <p:ph type="title"/>
          </p:nvPr>
        </p:nvSpPr>
        <p:spPr>
          <a:xfrm>
            <a:off x="691200" y="475724"/>
            <a:ext cx="7761600" cy="493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NIO Selector, Channel</a:t>
            </a:r>
          </a:p>
        </p:txBody>
      </p:sp>
      <p:sp>
        <p:nvSpPr>
          <p:cNvPr id="2316" name="Shape 2316"/>
          <p:cNvSpPr/>
          <p:nvPr/>
        </p:nvSpPr>
        <p:spPr>
          <a:xfrm>
            <a:off x="980675" y="1819550"/>
            <a:ext cx="903900" cy="567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client</a:t>
            </a:r>
          </a:p>
        </p:txBody>
      </p:sp>
      <p:sp>
        <p:nvSpPr>
          <p:cNvPr id="2317" name="Shape 2317"/>
          <p:cNvSpPr/>
          <p:nvPr/>
        </p:nvSpPr>
        <p:spPr>
          <a:xfrm>
            <a:off x="3489750" y="1305625"/>
            <a:ext cx="723000" cy="33360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C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200"/>
              <a:t>R</a:t>
            </a:r>
          </a:p>
        </p:txBody>
      </p:sp>
      <p:sp>
        <p:nvSpPr>
          <p:cNvPr id="2318" name="Shape 2318"/>
          <p:cNvSpPr/>
          <p:nvPr/>
        </p:nvSpPr>
        <p:spPr>
          <a:xfrm>
            <a:off x="980675" y="2581550"/>
            <a:ext cx="903900" cy="5670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client</a:t>
            </a:r>
          </a:p>
        </p:txBody>
      </p:sp>
      <p:sp>
        <p:nvSpPr>
          <p:cNvPr id="2319" name="Shape 2319"/>
          <p:cNvSpPr/>
          <p:nvPr/>
        </p:nvSpPr>
        <p:spPr>
          <a:xfrm>
            <a:off x="980675" y="3343550"/>
            <a:ext cx="903900" cy="5670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client</a:t>
            </a:r>
          </a:p>
        </p:txBody>
      </p:sp>
      <p:sp>
        <p:nvSpPr>
          <p:cNvPr id="2320" name="Shape 2320"/>
          <p:cNvSpPr/>
          <p:nvPr/>
        </p:nvSpPr>
        <p:spPr>
          <a:xfrm>
            <a:off x="1892700" y="1988375"/>
            <a:ext cx="1596900" cy="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CHANNEL</a:t>
            </a:r>
          </a:p>
        </p:txBody>
      </p:sp>
      <p:sp>
        <p:nvSpPr>
          <p:cNvPr id="2321" name="Shape 2321"/>
          <p:cNvSpPr/>
          <p:nvPr/>
        </p:nvSpPr>
        <p:spPr>
          <a:xfrm>
            <a:off x="1892700" y="2750375"/>
            <a:ext cx="1596900" cy="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CHANNEL</a:t>
            </a:r>
          </a:p>
        </p:txBody>
      </p:sp>
      <p:sp>
        <p:nvSpPr>
          <p:cNvPr id="2322" name="Shape 2322"/>
          <p:cNvSpPr/>
          <p:nvPr/>
        </p:nvSpPr>
        <p:spPr>
          <a:xfrm>
            <a:off x="1892700" y="3512375"/>
            <a:ext cx="1596900" cy="24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CHANNEL</a:t>
            </a:r>
          </a:p>
        </p:txBody>
      </p:sp>
      <p:cxnSp>
        <p:nvCxnSpPr>
          <p:cNvPr id="2323" name="Shape 2323"/>
          <p:cNvCxnSpPr/>
          <p:nvPr/>
        </p:nvCxnSpPr>
        <p:spPr>
          <a:xfrm>
            <a:off x="4528050" y="2386550"/>
            <a:ext cx="184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324" name="Shape 2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650" y="1551049"/>
            <a:ext cx="2123549" cy="2123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5" name="Shape 2325"/>
          <p:cNvCxnSpPr/>
          <p:nvPr/>
        </p:nvCxnSpPr>
        <p:spPr>
          <a:xfrm>
            <a:off x="4528050" y="2750375"/>
            <a:ext cx="184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2326" name="Shape 2326"/>
          <p:cNvSpPr/>
          <p:nvPr/>
        </p:nvSpPr>
        <p:spPr>
          <a:xfrm>
            <a:off x="1983075" y="1960175"/>
            <a:ext cx="251700" cy="274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327" name="Shape 2327"/>
          <p:cNvSpPr/>
          <p:nvPr/>
        </p:nvSpPr>
        <p:spPr>
          <a:xfrm>
            <a:off x="2361125" y="2736275"/>
            <a:ext cx="251700" cy="274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328" name="Shape 2328"/>
          <p:cNvSpPr/>
          <p:nvPr/>
        </p:nvSpPr>
        <p:spPr>
          <a:xfrm>
            <a:off x="3158125" y="3512375"/>
            <a:ext cx="251700" cy="2748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329" name="Shape 2329"/>
          <p:cNvSpPr/>
          <p:nvPr/>
        </p:nvSpPr>
        <p:spPr>
          <a:xfrm>
            <a:off x="6229225" y="581250"/>
            <a:ext cx="2586900" cy="1112100"/>
          </a:xfrm>
          <a:prstGeom prst="wedgeRoundRectCallout">
            <a:avLst>
              <a:gd fmla="val -10660" name="adj1"/>
              <a:gd fmla="val 73575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I/O 작업을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단일 스레드로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처리 가능 </a:t>
            </a:r>
          </a:p>
        </p:txBody>
      </p:sp>
      <p:sp>
        <p:nvSpPr>
          <p:cNvPr id="2330" name="Shape 2330"/>
          <p:cNvSpPr txBox="1"/>
          <p:nvPr/>
        </p:nvSpPr>
        <p:spPr>
          <a:xfrm>
            <a:off x="6991350" y="2325406"/>
            <a:ext cx="14895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핸들러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Shape 2335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Nonblocking</a:t>
            </a:r>
          </a:p>
        </p:txBody>
      </p:sp>
      <p:sp>
        <p:nvSpPr>
          <p:cNvPr id="2336" name="Shape 2336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Servlet 3.0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AsyncServlet - 스레</a:t>
            </a:r>
            <a:r>
              <a:rPr lang="en"/>
              <a:t>드!!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Servlet 3.1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Nonblocking I/O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Spring MVC : DeferredResult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Shape 2341"/>
          <p:cNvSpPr txBox="1"/>
          <p:nvPr>
            <p:ph idx="1" type="body"/>
          </p:nvPr>
        </p:nvSpPr>
        <p:spPr>
          <a:xfrm>
            <a:off x="3165233" y="462949"/>
            <a:ext cx="4809000" cy="325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시연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Shape 2346"/>
          <p:cNvSpPr txBox="1"/>
          <p:nvPr>
            <p:ph type="ctrTitle"/>
          </p:nvPr>
        </p:nvSpPr>
        <p:spPr>
          <a:xfrm>
            <a:off x="0" y="2897800"/>
            <a:ext cx="5191200" cy="143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C7F464"/>
                </a:solidFill>
              </a:rPr>
              <a:t>4</a:t>
            </a:r>
            <a:r>
              <a:rPr lang="en" sz="9600">
                <a:solidFill>
                  <a:srgbClr val="C7F464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Reactive</a:t>
            </a:r>
          </a:p>
        </p:txBody>
      </p:sp>
      <p:sp>
        <p:nvSpPr>
          <p:cNvPr id="2347" name="Shape 2347"/>
          <p:cNvSpPr txBox="1"/>
          <p:nvPr>
            <p:ph idx="1" type="subTitle"/>
          </p:nvPr>
        </p:nvSpPr>
        <p:spPr>
          <a:xfrm>
            <a:off x="5601351" y="2863400"/>
            <a:ext cx="3798899" cy="143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Event Driven Programming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마무리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Shape 2352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Event </a:t>
            </a:r>
            <a:r>
              <a:rPr lang="en"/>
              <a:t>driven </a:t>
            </a:r>
            <a:r>
              <a:rPr lang="en"/>
              <a:t>programming</a:t>
            </a:r>
          </a:p>
        </p:txBody>
      </p:sp>
      <p:sp>
        <p:nvSpPr>
          <p:cNvPr id="2353" name="Shape 2353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CompletableFuture</a:t>
            </a:r>
            <a:r>
              <a:rPr lang="en"/>
              <a:t>나 Nonblocking IO 방식의 공통점.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이벤트 발생 -&gt; 처리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Shape 2358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Event driven programming</a:t>
            </a:r>
          </a:p>
        </p:txBody>
      </p:sp>
      <p:sp>
        <p:nvSpPr>
          <p:cNvPr id="2359" name="Shape 2359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CompletableFuture나 Nonblocking IO 방식의 공통점.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이벤트 발생 -&gt; 처리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CompletableFuture</a:t>
            </a:r>
            <a:br>
              <a:rPr lang="en"/>
            </a:br>
            <a:r>
              <a:rPr lang="en"/>
              <a:t>	.complete(  /* 값  */)            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Shape 2364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Event driven programming</a:t>
            </a:r>
          </a:p>
        </p:txBody>
      </p:sp>
      <p:sp>
        <p:nvSpPr>
          <p:cNvPr id="2365" name="Shape 2365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CompletableFuture나 Nonblocking IO 방식의 공통점.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이벤트 발생 -&gt; 처리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CompletableFuture</a:t>
            </a:r>
            <a:br>
              <a:rPr lang="en"/>
            </a:br>
            <a:r>
              <a:rPr lang="en"/>
              <a:t>	.complete(  /* 값  */)            </a:t>
            </a:r>
          </a:p>
        </p:txBody>
      </p:sp>
      <p:sp>
        <p:nvSpPr>
          <p:cNvPr id="2366" name="Shape 2366"/>
          <p:cNvSpPr/>
          <p:nvPr/>
        </p:nvSpPr>
        <p:spPr>
          <a:xfrm>
            <a:off x="5732850" y="2163400"/>
            <a:ext cx="2586900" cy="1112100"/>
          </a:xfrm>
          <a:prstGeom prst="wedgeRoundRectCallout">
            <a:avLst>
              <a:gd fmla="val -77935" name="adj1"/>
              <a:gd fmla="val 27450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complete이벤트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Shape 2371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Event driven programming</a:t>
            </a:r>
          </a:p>
        </p:txBody>
      </p:sp>
      <p:sp>
        <p:nvSpPr>
          <p:cNvPr id="2372" name="Shape 2372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CompletableFuture나 Nonblocking IO 방식의 공통점.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이벤트 발생 -&gt; 처리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CompletableFuture</a:t>
            </a:r>
            <a:br>
              <a:rPr lang="en"/>
            </a:br>
            <a:r>
              <a:rPr lang="en"/>
              <a:t>	.complete(  /* 값  */)            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CompletableFuture</a:t>
            </a:r>
            <a:br>
              <a:rPr lang="en"/>
            </a:br>
            <a:r>
              <a:rPr lang="en"/>
              <a:t>	.thenApply(  /*   콜백  */  )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Shape 2377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Event driven programming</a:t>
            </a:r>
          </a:p>
        </p:txBody>
      </p:sp>
      <p:sp>
        <p:nvSpPr>
          <p:cNvPr id="2378" name="Shape 2378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CompletableFuture나 Nonblocking IO 방식의 공통점.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이벤트 발생 -&gt; 처리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CompletableFuture</a:t>
            </a:r>
            <a:br>
              <a:rPr lang="en"/>
            </a:br>
            <a:r>
              <a:rPr lang="en"/>
              <a:t>	.complete(  /* 값  */)            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CompletableFuture</a:t>
            </a:r>
            <a:br>
              <a:rPr lang="en"/>
            </a:br>
            <a:r>
              <a:rPr lang="en"/>
              <a:t>	.thenApply(  /*   콜백  */  )</a:t>
            </a:r>
          </a:p>
        </p:txBody>
      </p:sp>
      <p:sp>
        <p:nvSpPr>
          <p:cNvPr id="2379" name="Shape 2379"/>
          <p:cNvSpPr/>
          <p:nvPr/>
        </p:nvSpPr>
        <p:spPr>
          <a:xfrm>
            <a:off x="5768925" y="2897475"/>
            <a:ext cx="2586900" cy="1112100"/>
          </a:xfrm>
          <a:prstGeom prst="wedgeRoundRectCallout">
            <a:avLst>
              <a:gd fmla="val -58942" name="adj1"/>
              <a:gd fmla="val 18629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이벤트에대한 처리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/>
        </p:nvSpPr>
        <p:spPr>
          <a:xfrm>
            <a:off x="6579300" y="4364950"/>
            <a:ext cx="20547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CODE</a:t>
            </a:r>
          </a:p>
        </p:txBody>
      </p:sp>
      <p:sp>
        <p:nvSpPr>
          <p:cNvPr id="336" name="Shape 336"/>
          <p:cNvSpPr/>
          <p:nvPr/>
        </p:nvSpPr>
        <p:spPr>
          <a:xfrm>
            <a:off x="6579300" y="3831550"/>
            <a:ext cx="20547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</a:t>
            </a:r>
          </a:p>
        </p:txBody>
      </p:sp>
      <p:sp>
        <p:nvSpPr>
          <p:cNvPr id="337" name="Shape 337"/>
          <p:cNvSpPr/>
          <p:nvPr/>
        </p:nvSpPr>
        <p:spPr>
          <a:xfrm>
            <a:off x="6579300" y="2945225"/>
            <a:ext cx="2054700" cy="88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HEAP</a:t>
            </a:r>
          </a:p>
        </p:txBody>
      </p:sp>
      <p:sp>
        <p:nvSpPr>
          <p:cNvPr id="338" name="Shape 338"/>
          <p:cNvSpPr/>
          <p:nvPr/>
        </p:nvSpPr>
        <p:spPr>
          <a:xfrm>
            <a:off x="6579300" y="2113025"/>
            <a:ext cx="2054700" cy="41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(T1) STACK</a:t>
            </a:r>
          </a:p>
        </p:txBody>
      </p:sp>
      <p:sp>
        <p:nvSpPr>
          <p:cNvPr id="339" name="Shape 339"/>
          <p:cNvSpPr/>
          <p:nvPr/>
        </p:nvSpPr>
        <p:spPr>
          <a:xfrm>
            <a:off x="6579300" y="2527075"/>
            <a:ext cx="2054700" cy="41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6579300" y="1444725"/>
            <a:ext cx="2054700" cy="67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6809025" y="15340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sp>
        <p:nvSpPr>
          <p:cNvPr id="342" name="Shape 342"/>
          <p:cNvSpPr/>
          <p:nvPr/>
        </p:nvSpPr>
        <p:spPr>
          <a:xfrm>
            <a:off x="4757300" y="298200"/>
            <a:ext cx="13911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가상메모리매니저</a:t>
            </a:r>
          </a:p>
        </p:txBody>
      </p:sp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200" y="109504"/>
            <a:ext cx="689100" cy="68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Shape 344"/>
          <p:cNvCxnSpPr>
            <a:stCxn id="343" idx="3"/>
            <a:endCxn id="342" idx="1"/>
          </p:cNvCxnSpPr>
          <p:nvPr/>
        </p:nvCxnSpPr>
        <p:spPr>
          <a:xfrm>
            <a:off x="4406300" y="4540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5" name="Shape 345"/>
          <p:cNvCxnSpPr/>
          <p:nvPr/>
        </p:nvCxnSpPr>
        <p:spPr>
          <a:xfrm>
            <a:off x="4396500" y="5006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346" name="Shape 346"/>
          <p:cNvSpPr txBox="1"/>
          <p:nvPr/>
        </p:nvSpPr>
        <p:spPr>
          <a:xfrm>
            <a:off x="7414725" y="1206700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프로세스</a:t>
            </a:r>
          </a:p>
        </p:txBody>
      </p:sp>
      <p:cxnSp>
        <p:nvCxnSpPr>
          <p:cNvPr id="347" name="Shape 347"/>
          <p:cNvCxnSpPr>
            <a:stCxn id="348" idx="2"/>
            <a:endCxn id="346" idx="1"/>
          </p:cNvCxnSpPr>
          <p:nvPr/>
        </p:nvCxnSpPr>
        <p:spPr>
          <a:xfrm>
            <a:off x="5913225" y="916750"/>
            <a:ext cx="150150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49" name="Shape 349"/>
          <p:cNvSpPr/>
          <p:nvPr/>
        </p:nvSpPr>
        <p:spPr>
          <a:xfrm>
            <a:off x="4757300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P1</a:t>
            </a:r>
          </a:p>
        </p:txBody>
      </p:sp>
      <p:sp>
        <p:nvSpPr>
          <p:cNvPr id="350" name="Shape 350"/>
          <p:cNvSpPr/>
          <p:nvPr/>
        </p:nvSpPr>
        <p:spPr>
          <a:xfrm>
            <a:off x="5211985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P2</a:t>
            </a:r>
          </a:p>
        </p:txBody>
      </p:sp>
      <p:sp>
        <p:nvSpPr>
          <p:cNvPr id="351" name="Shape 351"/>
          <p:cNvSpPr/>
          <p:nvPr/>
        </p:nvSpPr>
        <p:spPr>
          <a:xfrm>
            <a:off x="5677900" y="604964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P3</a:t>
            </a:r>
          </a:p>
        </p:txBody>
      </p:sp>
      <p:sp>
        <p:nvSpPr>
          <p:cNvPr id="352" name="Shape 352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Shape 2384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Event driven programming</a:t>
            </a:r>
          </a:p>
        </p:txBody>
      </p:sp>
      <p:sp>
        <p:nvSpPr>
          <p:cNvPr id="2385" name="Shape 2385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Event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>
                <a:solidFill>
                  <a:srgbClr val="454F5B"/>
                </a:solidFill>
              </a:rPr>
              <a:t>프로그램에 의해 감지되고 처리될 수 있는 동작이나 사건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54F5B"/>
              </a:solidFill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Shape 2390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>
                <a:solidFill>
                  <a:srgbClr val="454F5B"/>
                </a:solidFill>
              </a:rPr>
              <a:t>Event driven programming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>
                <a:solidFill>
                  <a:srgbClr val="454F5B"/>
                </a:solidFill>
              </a:rPr>
              <a:t>절차지향 프로그래밍과 대조되는 프로그래밍 패러다임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>
                <a:solidFill>
                  <a:srgbClr val="454F5B"/>
                </a:solidFill>
              </a:rPr>
              <a:t>이벤트가 발생한다는 전제를 깔고 이벤트를 처리하는 코드를 작성</a:t>
            </a:r>
          </a:p>
        </p:txBody>
      </p:sp>
      <p:sp>
        <p:nvSpPr>
          <p:cNvPr id="2391" name="Shape 2391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Event driven programming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Shape 2396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Event driven programming</a:t>
            </a:r>
          </a:p>
        </p:txBody>
      </p:sp>
      <p:pic>
        <p:nvPicPr>
          <p:cNvPr id="2397" name="Shape 2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225" y="1829337"/>
            <a:ext cx="544830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Shape 2402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Event driven programming</a:t>
            </a:r>
          </a:p>
        </p:txBody>
      </p:sp>
      <p:pic>
        <p:nvPicPr>
          <p:cNvPr id="2403" name="Shape 2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25" y="179615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4" name="Shape 2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976800" y="1105875"/>
            <a:ext cx="165735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Shape 2409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Event driven programming</a:t>
            </a:r>
          </a:p>
        </p:txBody>
      </p:sp>
      <p:pic>
        <p:nvPicPr>
          <p:cNvPr id="2410" name="Shape 2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25" y="179615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1" name="Shape 24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976800" y="1105875"/>
            <a:ext cx="165735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2" name="Shape 24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50" y="2082949"/>
            <a:ext cx="631100" cy="6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Shape 2417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Event driven programming</a:t>
            </a:r>
          </a:p>
        </p:txBody>
      </p:sp>
      <p:pic>
        <p:nvPicPr>
          <p:cNvPr id="2418" name="Shape 2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25" y="179615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9" name="Shape 24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26300" y="187370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Shape 2424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Event driven programming</a:t>
            </a:r>
          </a:p>
        </p:txBody>
      </p:sp>
      <p:pic>
        <p:nvPicPr>
          <p:cNvPr id="2425" name="Shape 2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25" y="278675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6" name="Shape 24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976800" y="2096475"/>
            <a:ext cx="165735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7" name="Shape 24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650" y="3073549"/>
            <a:ext cx="631100" cy="6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8" name="Shape 2428"/>
          <p:cNvSpPr/>
          <p:nvPr/>
        </p:nvSpPr>
        <p:spPr>
          <a:xfrm>
            <a:off x="736800" y="1667475"/>
            <a:ext cx="2187000" cy="682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SOURCE</a:t>
            </a:r>
          </a:p>
        </p:txBody>
      </p:sp>
      <p:sp>
        <p:nvSpPr>
          <p:cNvPr id="2429" name="Shape 2429"/>
          <p:cNvSpPr/>
          <p:nvPr/>
        </p:nvSpPr>
        <p:spPr>
          <a:xfrm>
            <a:off x="3356800" y="2184400"/>
            <a:ext cx="1785300" cy="682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EVENT</a:t>
            </a:r>
          </a:p>
        </p:txBody>
      </p:sp>
      <p:sp>
        <p:nvSpPr>
          <p:cNvPr id="2430" name="Shape 2430"/>
          <p:cNvSpPr/>
          <p:nvPr/>
        </p:nvSpPr>
        <p:spPr>
          <a:xfrm>
            <a:off x="6079725" y="495125"/>
            <a:ext cx="2349900" cy="14688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LISTENER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000"/>
              <a:t>HANDLER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Shape 2435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Event driven programming</a:t>
            </a:r>
          </a:p>
        </p:txBody>
      </p:sp>
      <p:sp>
        <p:nvSpPr>
          <p:cNvPr id="2436" name="Shape 2436"/>
          <p:cNvSpPr txBox="1"/>
          <p:nvPr/>
        </p:nvSpPr>
        <p:spPr>
          <a:xfrm>
            <a:off x="690250" y="1557550"/>
            <a:ext cx="46845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우리는 이벤트 세상에 살고 있다.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Shape 2441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Event driven programming</a:t>
            </a:r>
          </a:p>
        </p:txBody>
      </p:sp>
      <p:pic>
        <p:nvPicPr>
          <p:cNvPr id="2442" name="Shape 2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825" y="2949300"/>
            <a:ext cx="1685699" cy="168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Shape 24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804" y="2734364"/>
            <a:ext cx="2001345" cy="1954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Shape 24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575" y="2679997"/>
            <a:ext cx="2001345" cy="1954307"/>
          </a:xfrm>
          <a:prstGeom prst="rect">
            <a:avLst/>
          </a:prstGeom>
          <a:noFill/>
          <a:ln>
            <a:noFill/>
          </a:ln>
        </p:spPr>
      </p:pic>
      <p:sp>
        <p:nvSpPr>
          <p:cNvPr id="2445" name="Shape 2445"/>
          <p:cNvSpPr/>
          <p:nvPr/>
        </p:nvSpPr>
        <p:spPr>
          <a:xfrm>
            <a:off x="2287838" y="3577645"/>
            <a:ext cx="324600" cy="42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6" name="Shape 2446"/>
          <p:cNvSpPr/>
          <p:nvPr/>
        </p:nvSpPr>
        <p:spPr>
          <a:xfrm>
            <a:off x="4472888" y="3577645"/>
            <a:ext cx="324600" cy="42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7" name="Shape 2447"/>
          <p:cNvSpPr txBox="1"/>
          <p:nvPr/>
        </p:nvSpPr>
        <p:spPr>
          <a:xfrm>
            <a:off x="690250" y="1481350"/>
            <a:ext cx="46845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H/W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  -&gt; PIO(</a:t>
            </a: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programmed I/O)</a:t>
            </a:r>
          </a:p>
        </p:txBody>
      </p:sp>
      <p:pic>
        <p:nvPicPr>
          <p:cNvPr id="2448" name="Shape 24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9350" y="2862200"/>
            <a:ext cx="553087" cy="73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9" name="Shape 24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2900" y="2840200"/>
            <a:ext cx="553087" cy="73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Shape 2454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Event driven programming</a:t>
            </a:r>
          </a:p>
        </p:txBody>
      </p:sp>
      <p:grpSp>
        <p:nvGrpSpPr>
          <p:cNvPr id="2455" name="Shape 2455"/>
          <p:cNvGrpSpPr/>
          <p:nvPr/>
        </p:nvGrpSpPr>
        <p:grpSpPr>
          <a:xfrm>
            <a:off x="369575" y="2679997"/>
            <a:ext cx="4299375" cy="1985374"/>
            <a:chOff x="354050" y="2365497"/>
            <a:chExt cx="4299375" cy="1985374"/>
          </a:xfrm>
        </p:grpSpPr>
        <p:pic>
          <p:nvPicPr>
            <p:cNvPr id="2456" name="Shape 24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52079" y="2396564"/>
              <a:ext cx="2001345" cy="1954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7" name="Shape 24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4050" y="2365497"/>
              <a:ext cx="2001345" cy="19543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8" name="Shape 2458"/>
            <p:cNvSpPr/>
            <p:nvPr/>
          </p:nvSpPr>
          <p:spPr>
            <a:xfrm>
              <a:off x="2272313" y="3263145"/>
              <a:ext cx="324600" cy="428999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459" name="Shape 2459"/>
          <p:cNvSpPr txBox="1"/>
          <p:nvPr/>
        </p:nvSpPr>
        <p:spPr>
          <a:xfrm>
            <a:off x="690250" y="1481350"/>
            <a:ext cx="56640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H/W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  -&gt; DMA(</a:t>
            </a: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direct memory access)</a:t>
            </a:r>
          </a:p>
        </p:txBody>
      </p:sp>
      <p:pic>
        <p:nvPicPr>
          <p:cNvPr id="2460" name="Shape 24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7725" y="2791500"/>
            <a:ext cx="553087" cy="73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 txBox="1"/>
          <p:nvPr>
            <p:ph idx="4294967295" type="ctrTitle"/>
          </p:nvPr>
        </p:nvSpPr>
        <p:spPr>
          <a:xfrm>
            <a:off x="582500" y="1237856"/>
            <a:ext cx="50253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>
                <a:solidFill>
                  <a:srgbClr val="4ECDC4"/>
                </a:solidFill>
              </a:rPr>
              <a:t>Hello</a:t>
            </a:r>
            <a:r>
              <a:rPr lang="en" sz="12000">
                <a:solidFill>
                  <a:srgbClr val="4ECDC4"/>
                </a:solidFill>
              </a:rPr>
              <a:t>!</a:t>
            </a:r>
          </a:p>
        </p:txBody>
      </p:sp>
      <p:sp>
        <p:nvSpPr>
          <p:cNvPr id="60" name="Shape 60"/>
          <p:cNvSpPr txBox="1"/>
          <p:nvPr>
            <p:ph idx="4294967295" type="subTitle"/>
          </p:nvPr>
        </p:nvSpPr>
        <p:spPr>
          <a:xfrm>
            <a:off x="701982" y="2188410"/>
            <a:ext cx="5025300" cy="62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000"/>
              <a:t>부종민</a:t>
            </a:r>
          </a:p>
        </p:txBody>
      </p:sp>
      <p:sp>
        <p:nvSpPr>
          <p:cNvPr id="61" name="Shape 61"/>
          <p:cNvSpPr txBox="1"/>
          <p:nvPr>
            <p:ph idx="4294967295" type="body"/>
          </p:nvPr>
        </p:nvSpPr>
        <p:spPr>
          <a:xfrm>
            <a:off x="701975" y="3448987"/>
            <a:ext cx="6665100" cy="141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             </a:t>
            </a:r>
            <a:r>
              <a:rPr lang="en" sz="2000">
                <a:solidFill>
                  <a:srgbClr val="454F5B"/>
                </a:solidFill>
              </a:rPr>
              <a:t>boojongmin@</a:t>
            </a:r>
            <a:r>
              <a:rPr lang="en" sz="2000"/>
              <a:t>gmail.com</a:t>
            </a:r>
          </a:p>
        </p:txBody>
      </p:sp>
      <p:sp>
        <p:nvSpPr>
          <p:cNvPr id="62" name="Shape 62"/>
          <p:cNvSpPr/>
          <p:nvPr/>
        </p:nvSpPr>
        <p:spPr>
          <a:xfrm>
            <a:off x="813272" y="3075197"/>
            <a:ext cx="1533600" cy="103200"/>
          </a:xfrm>
          <a:prstGeom prst="rect">
            <a:avLst/>
          </a:prstGeom>
          <a:solidFill>
            <a:srgbClr val="454F5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54F5B"/>
              </a:solidFill>
            </a:endParaRPr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500" y="338224"/>
            <a:ext cx="3113649" cy="44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 rotWithShape="1">
          <a:blip r:embed="rId4">
            <a:alphaModFix/>
          </a:blip>
          <a:srcRect b="49846" l="23386" r="68296" t="42548"/>
          <a:stretch/>
        </p:blipFill>
        <p:spPr>
          <a:xfrm>
            <a:off x="721077" y="3506012"/>
            <a:ext cx="433150" cy="3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 rotWithShape="1">
          <a:blip r:embed="rId4">
            <a:alphaModFix/>
          </a:blip>
          <a:srcRect b="42547" l="67927" r="23756" t="49847"/>
          <a:stretch/>
        </p:blipFill>
        <p:spPr>
          <a:xfrm>
            <a:off x="1114127" y="3506012"/>
            <a:ext cx="433150" cy="3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/>
        </p:nvSpPr>
        <p:spPr>
          <a:xfrm>
            <a:off x="6579300" y="4364950"/>
            <a:ext cx="20547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CODE</a:t>
            </a:r>
          </a:p>
        </p:txBody>
      </p:sp>
      <p:sp>
        <p:nvSpPr>
          <p:cNvPr id="358" name="Shape 358"/>
          <p:cNvSpPr/>
          <p:nvPr/>
        </p:nvSpPr>
        <p:spPr>
          <a:xfrm>
            <a:off x="6579300" y="3831550"/>
            <a:ext cx="20547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</a:t>
            </a:r>
          </a:p>
        </p:txBody>
      </p:sp>
      <p:sp>
        <p:nvSpPr>
          <p:cNvPr id="359" name="Shape 359"/>
          <p:cNvSpPr/>
          <p:nvPr/>
        </p:nvSpPr>
        <p:spPr>
          <a:xfrm>
            <a:off x="6579300" y="2945225"/>
            <a:ext cx="2054700" cy="88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HEAP</a:t>
            </a:r>
          </a:p>
        </p:txBody>
      </p:sp>
      <p:sp>
        <p:nvSpPr>
          <p:cNvPr id="360" name="Shape 360"/>
          <p:cNvSpPr/>
          <p:nvPr/>
        </p:nvSpPr>
        <p:spPr>
          <a:xfrm>
            <a:off x="6579300" y="2113025"/>
            <a:ext cx="2054700" cy="41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(T1) STACK</a:t>
            </a:r>
          </a:p>
        </p:txBody>
      </p:sp>
      <p:sp>
        <p:nvSpPr>
          <p:cNvPr id="361" name="Shape 361"/>
          <p:cNvSpPr/>
          <p:nvPr/>
        </p:nvSpPr>
        <p:spPr>
          <a:xfrm>
            <a:off x="6579300" y="2527075"/>
            <a:ext cx="2054700" cy="41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6579300" y="1444725"/>
            <a:ext cx="2054700" cy="67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6809025" y="15340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sp>
        <p:nvSpPr>
          <p:cNvPr id="364" name="Shape 364"/>
          <p:cNvSpPr/>
          <p:nvPr/>
        </p:nvSpPr>
        <p:spPr>
          <a:xfrm>
            <a:off x="7484700" y="15315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T2</a:t>
            </a:r>
          </a:p>
        </p:txBody>
      </p:sp>
      <p:sp>
        <p:nvSpPr>
          <p:cNvPr id="365" name="Shape 365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Thread 일반</a:t>
            </a:r>
          </a:p>
        </p:txBody>
      </p:sp>
      <p:sp>
        <p:nvSpPr>
          <p:cNvPr id="366" name="Shape 366"/>
          <p:cNvSpPr/>
          <p:nvPr/>
        </p:nvSpPr>
        <p:spPr>
          <a:xfrm>
            <a:off x="4757300" y="298200"/>
            <a:ext cx="13911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가상메모리매니저</a:t>
            </a:r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200" y="109504"/>
            <a:ext cx="689100" cy="68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Shape 368"/>
          <p:cNvCxnSpPr>
            <a:stCxn id="367" idx="3"/>
            <a:endCxn id="366" idx="1"/>
          </p:cNvCxnSpPr>
          <p:nvPr/>
        </p:nvCxnSpPr>
        <p:spPr>
          <a:xfrm>
            <a:off x="4406300" y="4540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69" name="Shape 369"/>
          <p:cNvCxnSpPr/>
          <p:nvPr/>
        </p:nvCxnSpPr>
        <p:spPr>
          <a:xfrm>
            <a:off x="4396500" y="5006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370" name="Shape 370"/>
          <p:cNvSpPr/>
          <p:nvPr/>
        </p:nvSpPr>
        <p:spPr>
          <a:xfrm>
            <a:off x="4757300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P1</a:t>
            </a:r>
          </a:p>
        </p:txBody>
      </p:sp>
      <p:sp>
        <p:nvSpPr>
          <p:cNvPr id="371" name="Shape 371"/>
          <p:cNvSpPr/>
          <p:nvPr/>
        </p:nvSpPr>
        <p:spPr>
          <a:xfrm>
            <a:off x="5211985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P2</a:t>
            </a:r>
          </a:p>
        </p:txBody>
      </p:sp>
      <p:sp>
        <p:nvSpPr>
          <p:cNvPr id="372" name="Shape 372"/>
          <p:cNvSpPr/>
          <p:nvPr/>
        </p:nvSpPr>
        <p:spPr>
          <a:xfrm>
            <a:off x="5677900" y="604964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P3</a:t>
            </a:r>
          </a:p>
        </p:txBody>
      </p:sp>
      <p:cxnSp>
        <p:nvCxnSpPr>
          <p:cNvPr id="373" name="Shape 373"/>
          <p:cNvCxnSpPr/>
          <p:nvPr/>
        </p:nvCxnSpPr>
        <p:spPr>
          <a:xfrm>
            <a:off x="5913100" y="916664"/>
            <a:ext cx="150150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4" name="Shape 374"/>
          <p:cNvSpPr/>
          <p:nvPr/>
        </p:nvSpPr>
        <p:spPr>
          <a:xfrm>
            <a:off x="7365900" y="1412637"/>
            <a:ext cx="773400" cy="670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3377475" y="1534075"/>
            <a:ext cx="2132700" cy="1758900"/>
          </a:xfrm>
          <a:prstGeom prst="wedgeRoundRectCallout">
            <a:avLst>
              <a:gd fmla="val 136359" name="adj1"/>
              <a:gd fmla="val -29597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새로운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/>
              <a:t>스레드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Shape 2465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Event driven programming</a:t>
            </a:r>
          </a:p>
        </p:txBody>
      </p:sp>
      <p:pic>
        <p:nvPicPr>
          <p:cNvPr id="2466" name="Shape 2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300" y="2829837"/>
            <a:ext cx="1685699" cy="1685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7" name="Shape 2467"/>
          <p:cNvGrpSpPr/>
          <p:nvPr/>
        </p:nvGrpSpPr>
        <p:grpSpPr>
          <a:xfrm>
            <a:off x="369575" y="2679997"/>
            <a:ext cx="4299375" cy="1985374"/>
            <a:chOff x="354050" y="2365497"/>
            <a:chExt cx="4299375" cy="1985374"/>
          </a:xfrm>
        </p:grpSpPr>
        <p:pic>
          <p:nvPicPr>
            <p:cNvPr id="2468" name="Shape 24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2079" y="2396564"/>
              <a:ext cx="2001345" cy="1954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9" name="Shape 24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4050" y="2365497"/>
              <a:ext cx="2001345" cy="19543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0" name="Shape 2470"/>
            <p:cNvSpPr/>
            <p:nvPr/>
          </p:nvSpPr>
          <p:spPr>
            <a:xfrm>
              <a:off x="2272313" y="3263145"/>
              <a:ext cx="324600" cy="428999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471" name="Shape 2471"/>
          <p:cNvSpPr/>
          <p:nvPr/>
        </p:nvSpPr>
        <p:spPr>
          <a:xfrm>
            <a:off x="3478500" y="2349850"/>
            <a:ext cx="2187000" cy="682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완료</a:t>
            </a:r>
          </a:p>
        </p:txBody>
      </p:sp>
      <p:sp>
        <p:nvSpPr>
          <p:cNvPr id="2472" name="Shape 2472"/>
          <p:cNvSpPr txBox="1"/>
          <p:nvPr/>
        </p:nvSpPr>
        <p:spPr>
          <a:xfrm>
            <a:off x="690250" y="1481350"/>
            <a:ext cx="56640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H/W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  -&gt; DMA(</a:t>
            </a: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direct memory access)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Shape 2477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Event driven programming</a:t>
            </a:r>
          </a:p>
        </p:txBody>
      </p:sp>
      <p:cxnSp>
        <p:nvCxnSpPr>
          <p:cNvPr id="2478" name="Shape 2478"/>
          <p:cNvCxnSpPr/>
          <p:nvPr/>
        </p:nvCxnSpPr>
        <p:spPr>
          <a:xfrm>
            <a:off x="4838600" y="3509533"/>
            <a:ext cx="157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479" name="Shape 24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300" y="2829837"/>
            <a:ext cx="1685699" cy="1685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0" name="Shape 2480"/>
          <p:cNvGrpSpPr/>
          <p:nvPr/>
        </p:nvGrpSpPr>
        <p:grpSpPr>
          <a:xfrm>
            <a:off x="369575" y="2679997"/>
            <a:ext cx="4299375" cy="1985374"/>
            <a:chOff x="354050" y="2365497"/>
            <a:chExt cx="4299375" cy="1985374"/>
          </a:xfrm>
        </p:grpSpPr>
        <p:pic>
          <p:nvPicPr>
            <p:cNvPr id="2481" name="Shape 24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2079" y="2396564"/>
              <a:ext cx="2001345" cy="1954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2" name="Shape 248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4050" y="2365497"/>
              <a:ext cx="2001345" cy="19543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3" name="Shape 2483"/>
            <p:cNvSpPr/>
            <p:nvPr/>
          </p:nvSpPr>
          <p:spPr>
            <a:xfrm>
              <a:off x="2272313" y="3263145"/>
              <a:ext cx="324600" cy="428999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484" name="Shape 2484"/>
          <p:cNvSpPr txBox="1"/>
          <p:nvPr/>
        </p:nvSpPr>
        <p:spPr>
          <a:xfrm>
            <a:off x="690250" y="1481350"/>
            <a:ext cx="56640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H/W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  -&gt; DMA(</a:t>
            </a: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direct memory access)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Shape 2489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Event driven programming</a:t>
            </a:r>
          </a:p>
        </p:txBody>
      </p:sp>
      <p:pic>
        <p:nvPicPr>
          <p:cNvPr id="2490" name="Shape 24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126" y="3280353"/>
            <a:ext cx="458338" cy="4583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1" name="Shape 2491"/>
          <p:cNvCxnSpPr/>
          <p:nvPr/>
        </p:nvCxnSpPr>
        <p:spPr>
          <a:xfrm>
            <a:off x="4838600" y="3509533"/>
            <a:ext cx="157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492" name="Shape 24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7300" y="2829837"/>
            <a:ext cx="1685699" cy="1685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3" name="Shape 2493"/>
          <p:cNvGrpSpPr/>
          <p:nvPr/>
        </p:nvGrpSpPr>
        <p:grpSpPr>
          <a:xfrm>
            <a:off x="369575" y="2679997"/>
            <a:ext cx="4299375" cy="1985374"/>
            <a:chOff x="354050" y="2365497"/>
            <a:chExt cx="4299375" cy="1985374"/>
          </a:xfrm>
        </p:grpSpPr>
        <p:pic>
          <p:nvPicPr>
            <p:cNvPr id="2494" name="Shape 249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2079" y="2396564"/>
              <a:ext cx="2001345" cy="1954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5" name="Shape 24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54050" y="2365497"/>
              <a:ext cx="2001345" cy="19543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6" name="Shape 2496"/>
            <p:cNvSpPr/>
            <p:nvPr/>
          </p:nvSpPr>
          <p:spPr>
            <a:xfrm>
              <a:off x="2272313" y="3263145"/>
              <a:ext cx="324600" cy="428999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497" name="Shape 2497"/>
          <p:cNvSpPr txBox="1"/>
          <p:nvPr/>
        </p:nvSpPr>
        <p:spPr>
          <a:xfrm>
            <a:off x="690250" y="1481350"/>
            <a:ext cx="56640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H/W는 이벤트 기반이다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  -&gt; DMA(</a:t>
            </a:r>
            <a:r>
              <a:rPr lang="en"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direct memory access)</a:t>
            </a:r>
          </a:p>
        </p:txBody>
      </p:sp>
      <p:sp>
        <p:nvSpPr>
          <p:cNvPr id="2498" name="Shape 2498"/>
          <p:cNvSpPr/>
          <p:nvPr/>
        </p:nvSpPr>
        <p:spPr>
          <a:xfrm>
            <a:off x="4997175" y="2349850"/>
            <a:ext cx="1785300" cy="682500"/>
          </a:xfrm>
          <a:prstGeom prst="wedgeRoundRectCallout">
            <a:avLst>
              <a:gd fmla="val -14297" name="adj1"/>
              <a:gd fmla="val 73667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EVENT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Shape 2503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Event driven programming</a:t>
            </a:r>
          </a:p>
        </p:txBody>
      </p:sp>
      <p:pic>
        <p:nvPicPr>
          <p:cNvPr id="2504" name="Shape 2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50" y="3152874"/>
            <a:ext cx="2563400" cy="132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5" name="Shape 25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825" y="2687308"/>
            <a:ext cx="3388750" cy="2260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6" name="Shape 2506"/>
          <p:cNvCxnSpPr/>
          <p:nvPr/>
        </p:nvCxnSpPr>
        <p:spPr>
          <a:xfrm>
            <a:off x="2939425" y="3516650"/>
            <a:ext cx="216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07" name="Shape 2507"/>
          <p:cNvSpPr txBox="1"/>
          <p:nvPr/>
        </p:nvSpPr>
        <p:spPr>
          <a:xfrm>
            <a:off x="690250" y="1481350"/>
            <a:ext cx="46845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Servlet</a:t>
            </a:r>
          </a:p>
        </p:txBody>
      </p:sp>
      <p:sp>
        <p:nvSpPr>
          <p:cNvPr id="2508" name="Shape 2508"/>
          <p:cNvSpPr txBox="1"/>
          <p:nvPr/>
        </p:nvSpPr>
        <p:spPr>
          <a:xfrm>
            <a:off x="3269375" y="3005300"/>
            <a:ext cx="1389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Request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Shape 2513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Event driven programming</a:t>
            </a:r>
          </a:p>
        </p:txBody>
      </p:sp>
      <p:pic>
        <p:nvPicPr>
          <p:cNvPr id="2514" name="Shape 2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50" y="3152874"/>
            <a:ext cx="2563400" cy="132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5" name="Shape 2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825" y="2687308"/>
            <a:ext cx="3388750" cy="2260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6" name="Shape 2516"/>
          <p:cNvCxnSpPr/>
          <p:nvPr/>
        </p:nvCxnSpPr>
        <p:spPr>
          <a:xfrm>
            <a:off x="2939425" y="4242975"/>
            <a:ext cx="216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2517" name="Shape 2517"/>
          <p:cNvSpPr txBox="1"/>
          <p:nvPr/>
        </p:nvSpPr>
        <p:spPr>
          <a:xfrm>
            <a:off x="690250" y="1481350"/>
            <a:ext cx="46845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Servlet</a:t>
            </a:r>
          </a:p>
        </p:txBody>
      </p:sp>
      <p:sp>
        <p:nvSpPr>
          <p:cNvPr id="2518" name="Shape 2518"/>
          <p:cNvSpPr txBox="1"/>
          <p:nvPr/>
        </p:nvSpPr>
        <p:spPr>
          <a:xfrm>
            <a:off x="3193175" y="3767300"/>
            <a:ext cx="1608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Response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Shape 2523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Event driven programming</a:t>
            </a:r>
          </a:p>
        </p:txBody>
      </p:sp>
      <p:pic>
        <p:nvPicPr>
          <p:cNvPr id="2524" name="Shape 2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50" y="3152874"/>
            <a:ext cx="2563400" cy="132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5" name="Shape 25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825" y="2687308"/>
            <a:ext cx="3388750" cy="226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6" name="Shape 25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3330" y="3152872"/>
            <a:ext cx="631100" cy="6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7" name="Shape 2527"/>
          <p:cNvSpPr/>
          <p:nvPr/>
        </p:nvSpPr>
        <p:spPr>
          <a:xfrm>
            <a:off x="3318025" y="2107825"/>
            <a:ext cx="1785300" cy="682500"/>
          </a:xfrm>
          <a:prstGeom prst="wedgeRoundRectCallout">
            <a:avLst>
              <a:gd fmla="val -14297" name="adj1"/>
              <a:gd fmla="val 73667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EVENT</a:t>
            </a:r>
          </a:p>
        </p:txBody>
      </p:sp>
      <p:cxnSp>
        <p:nvCxnSpPr>
          <p:cNvPr id="2528" name="Shape 2528"/>
          <p:cNvCxnSpPr/>
          <p:nvPr/>
        </p:nvCxnSpPr>
        <p:spPr>
          <a:xfrm>
            <a:off x="2939425" y="3516650"/>
            <a:ext cx="216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529" name="Shape 2529"/>
          <p:cNvCxnSpPr/>
          <p:nvPr/>
        </p:nvCxnSpPr>
        <p:spPr>
          <a:xfrm>
            <a:off x="2939425" y="4242975"/>
            <a:ext cx="216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2530" name="Shape 2530"/>
          <p:cNvSpPr txBox="1"/>
          <p:nvPr/>
        </p:nvSpPr>
        <p:spPr>
          <a:xfrm>
            <a:off x="690250" y="1481350"/>
            <a:ext cx="46845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Servlet request도 이벤트다</a:t>
            </a:r>
          </a:p>
        </p:txBody>
      </p:sp>
      <p:sp>
        <p:nvSpPr>
          <p:cNvPr id="2531" name="Shape 2531"/>
          <p:cNvSpPr/>
          <p:nvPr/>
        </p:nvSpPr>
        <p:spPr>
          <a:xfrm>
            <a:off x="441000" y="2349850"/>
            <a:ext cx="2187000" cy="682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SOURCE</a:t>
            </a:r>
          </a:p>
        </p:txBody>
      </p:sp>
      <p:sp>
        <p:nvSpPr>
          <p:cNvPr id="2532" name="Shape 2532"/>
          <p:cNvSpPr/>
          <p:nvPr/>
        </p:nvSpPr>
        <p:spPr>
          <a:xfrm>
            <a:off x="6460725" y="1257125"/>
            <a:ext cx="2349900" cy="14688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LISTENER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000"/>
              <a:t>HANDLER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Shape 2537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정리</a:t>
            </a:r>
          </a:p>
        </p:txBody>
      </p:sp>
      <p:sp>
        <p:nvSpPr>
          <p:cNvPr id="2538" name="Shape 2538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의문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이벤트 세상에서 </a:t>
            </a:r>
            <a:r>
              <a:rPr lang="en" sz="2400"/>
              <a:t>절차형</a:t>
            </a:r>
            <a:r>
              <a:rPr lang="en" sz="2400"/>
              <a:t>으로 프로그래밍하려고하니 오히려 어려운게 아닐까?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Shape 2543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정리</a:t>
            </a:r>
          </a:p>
        </p:txBody>
      </p:sp>
      <p:sp>
        <p:nvSpPr>
          <p:cNvPr id="2544" name="Shape 2544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의문</a:t>
            </a:r>
          </a:p>
          <a:p>
            <a:pPr indent="-228600" lvl="1" marL="914400" rtl="0">
              <a:spcBef>
                <a:spcPts val="600"/>
              </a:spcBef>
            </a:pPr>
            <a:r>
              <a:rPr lang="en" sz="2400"/>
              <a:t>이벤트 기반 프로그래밍이 오히려 편해지지 않을까하는 생각이 든다.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Shape 2549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정리</a:t>
            </a:r>
          </a:p>
        </p:txBody>
      </p:sp>
      <p:sp>
        <p:nvSpPr>
          <p:cNvPr id="2550" name="Shape 2550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의문</a:t>
            </a:r>
          </a:p>
          <a:p>
            <a:pPr indent="-228600" lvl="1" marL="914400" rtl="0">
              <a:spcBef>
                <a:spcPts val="600"/>
              </a:spcBef>
            </a:pPr>
            <a:r>
              <a:rPr lang="en" sz="2400"/>
              <a:t>프로그래밍 패러다임중 핫한 리액티브 프로그래밍도 이벤트 기반 프로그래밍의 한축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4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Shape 2555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정리</a:t>
            </a:r>
          </a:p>
        </p:txBody>
      </p:sp>
      <p:sp>
        <p:nvSpPr>
          <p:cNvPr id="2556" name="Shape 2556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의문</a:t>
            </a:r>
          </a:p>
          <a:p>
            <a:pPr indent="-228600" lvl="1" marL="914400" rtl="0">
              <a:spcBef>
                <a:spcPts val="600"/>
              </a:spcBef>
            </a:pPr>
            <a:r>
              <a:rPr lang="en" sz="2400"/>
              <a:t>이벤트 드리븐 프로그래밍을 위해 잘 추상화된 API가 있다면?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6579300" y="4364950"/>
            <a:ext cx="20547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CODE</a:t>
            </a:r>
          </a:p>
        </p:txBody>
      </p:sp>
      <p:sp>
        <p:nvSpPr>
          <p:cNvPr id="381" name="Shape 381"/>
          <p:cNvSpPr/>
          <p:nvPr/>
        </p:nvSpPr>
        <p:spPr>
          <a:xfrm>
            <a:off x="6579300" y="3831550"/>
            <a:ext cx="20547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</a:t>
            </a:r>
          </a:p>
        </p:txBody>
      </p:sp>
      <p:sp>
        <p:nvSpPr>
          <p:cNvPr id="382" name="Shape 382"/>
          <p:cNvSpPr/>
          <p:nvPr/>
        </p:nvSpPr>
        <p:spPr>
          <a:xfrm>
            <a:off x="6579300" y="2945225"/>
            <a:ext cx="2054700" cy="88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HEAP</a:t>
            </a:r>
          </a:p>
        </p:txBody>
      </p:sp>
      <p:sp>
        <p:nvSpPr>
          <p:cNvPr id="383" name="Shape 383"/>
          <p:cNvSpPr/>
          <p:nvPr/>
        </p:nvSpPr>
        <p:spPr>
          <a:xfrm>
            <a:off x="6579300" y="2113025"/>
            <a:ext cx="2054700" cy="41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(T1) STACK</a:t>
            </a:r>
          </a:p>
        </p:txBody>
      </p:sp>
      <p:sp>
        <p:nvSpPr>
          <p:cNvPr id="384" name="Shape 384"/>
          <p:cNvSpPr/>
          <p:nvPr/>
        </p:nvSpPr>
        <p:spPr>
          <a:xfrm>
            <a:off x="6579300" y="2527075"/>
            <a:ext cx="2054700" cy="41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(T2) STACK</a:t>
            </a:r>
          </a:p>
        </p:txBody>
      </p:sp>
      <p:sp>
        <p:nvSpPr>
          <p:cNvPr id="385" name="Shape 385"/>
          <p:cNvSpPr/>
          <p:nvPr/>
        </p:nvSpPr>
        <p:spPr>
          <a:xfrm>
            <a:off x="6579300" y="1444725"/>
            <a:ext cx="2054700" cy="67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6809025" y="15340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sp>
        <p:nvSpPr>
          <p:cNvPr id="387" name="Shape 387"/>
          <p:cNvSpPr/>
          <p:nvPr/>
        </p:nvSpPr>
        <p:spPr>
          <a:xfrm>
            <a:off x="7484700" y="15315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T2</a:t>
            </a:r>
          </a:p>
        </p:txBody>
      </p:sp>
      <p:sp>
        <p:nvSpPr>
          <p:cNvPr id="388" name="Shape 388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Thread 일반</a:t>
            </a:r>
          </a:p>
        </p:txBody>
      </p:sp>
      <p:sp>
        <p:nvSpPr>
          <p:cNvPr id="389" name="Shape 389"/>
          <p:cNvSpPr/>
          <p:nvPr/>
        </p:nvSpPr>
        <p:spPr>
          <a:xfrm>
            <a:off x="4757300" y="298200"/>
            <a:ext cx="13911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가상메모리매니저</a:t>
            </a:r>
          </a:p>
        </p:txBody>
      </p:sp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200" y="109504"/>
            <a:ext cx="689100" cy="68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Shape 391"/>
          <p:cNvCxnSpPr>
            <a:stCxn id="390" idx="3"/>
            <a:endCxn id="389" idx="1"/>
          </p:cNvCxnSpPr>
          <p:nvPr/>
        </p:nvCxnSpPr>
        <p:spPr>
          <a:xfrm>
            <a:off x="4406300" y="4540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2" name="Shape 392"/>
          <p:cNvCxnSpPr/>
          <p:nvPr/>
        </p:nvCxnSpPr>
        <p:spPr>
          <a:xfrm>
            <a:off x="4396500" y="5006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393" name="Shape 393"/>
          <p:cNvSpPr/>
          <p:nvPr/>
        </p:nvSpPr>
        <p:spPr>
          <a:xfrm>
            <a:off x="4757300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P1</a:t>
            </a:r>
          </a:p>
        </p:txBody>
      </p:sp>
      <p:sp>
        <p:nvSpPr>
          <p:cNvPr id="394" name="Shape 394"/>
          <p:cNvSpPr/>
          <p:nvPr/>
        </p:nvSpPr>
        <p:spPr>
          <a:xfrm>
            <a:off x="5211985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P2</a:t>
            </a:r>
          </a:p>
        </p:txBody>
      </p:sp>
      <p:sp>
        <p:nvSpPr>
          <p:cNvPr id="395" name="Shape 395"/>
          <p:cNvSpPr/>
          <p:nvPr/>
        </p:nvSpPr>
        <p:spPr>
          <a:xfrm>
            <a:off x="5677900" y="604964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P3</a:t>
            </a:r>
          </a:p>
        </p:txBody>
      </p:sp>
      <p:cxnSp>
        <p:nvCxnSpPr>
          <p:cNvPr id="396" name="Shape 396"/>
          <p:cNvCxnSpPr/>
          <p:nvPr/>
        </p:nvCxnSpPr>
        <p:spPr>
          <a:xfrm>
            <a:off x="5913100" y="916664"/>
            <a:ext cx="150150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97" name="Shape 397"/>
          <p:cNvSpPr/>
          <p:nvPr/>
        </p:nvSpPr>
        <p:spPr>
          <a:xfrm>
            <a:off x="2323175" y="1534075"/>
            <a:ext cx="3186900" cy="1758900"/>
          </a:xfrm>
          <a:prstGeom prst="wedgeRoundRectCallout">
            <a:avLst>
              <a:gd fmla="val 83796" name="adj1"/>
              <a:gd fmla="val 19323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신규 스레드가 사용할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/>
              <a:t>STACK 메모리공간 생성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Shape 2561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정리</a:t>
            </a:r>
          </a:p>
        </p:txBody>
      </p:sp>
      <p:sp>
        <p:nvSpPr>
          <p:cNvPr id="2562" name="Shape 2562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의문</a:t>
            </a:r>
          </a:p>
          <a:p>
            <a:pPr indent="-228600" lvl="1" marL="914400" rtl="0">
              <a:spcBef>
                <a:spcPts val="600"/>
              </a:spcBef>
            </a:pPr>
            <a:r>
              <a:rPr lang="en" sz="2400"/>
              <a:t>이벤트 드리븐 프로그래밍을 위해 잘 추상화된 API가 있다면?</a:t>
            </a:r>
          </a:p>
          <a:p>
            <a:pPr indent="-381000" lvl="2" marL="1371600" rtl="0">
              <a:spcBef>
                <a:spcPts val="600"/>
              </a:spcBef>
              <a:buSzPct val="100000"/>
            </a:pPr>
            <a:r>
              <a:rPr lang="en" sz="2400"/>
              <a:t>observable, Rxjava, Reactor, </a:t>
            </a:r>
            <a:r>
              <a:rPr lang="en" sz="2400">
                <a:solidFill>
                  <a:srgbClr val="454F5B"/>
                </a:solidFill>
              </a:rPr>
              <a:t>sodium, JDK9 Flow...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Shape 2567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정리</a:t>
            </a:r>
          </a:p>
        </p:txBody>
      </p:sp>
      <p:sp>
        <p:nvSpPr>
          <p:cNvPr id="2568" name="Shape 2568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의문</a:t>
            </a:r>
          </a:p>
          <a:p>
            <a:pPr indent="-228600" lvl="1" marL="914400" rtl="0">
              <a:spcBef>
                <a:spcPts val="600"/>
              </a:spcBef>
            </a:pPr>
            <a:r>
              <a:rPr lang="en" sz="2400"/>
              <a:t>이벤트 드리븐 프로그래밍을 위해 잘 추상화된 API가 있다면?</a:t>
            </a:r>
          </a:p>
          <a:p>
            <a:pPr indent="-381000" lvl="2" marL="1371600" rtl="0">
              <a:spcBef>
                <a:spcPts val="600"/>
              </a:spcBef>
              <a:buSzPct val="100000"/>
            </a:pPr>
            <a:r>
              <a:rPr lang="en" sz="2400"/>
              <a:t>observable, Rxjava, Reactor, sodium, JDK9 Flow...</a:t>
            </a:r>
          </a:p>
          <a:p>
            <a:pPr indent="-381000" lvl="1" marL="914400" rtl="0">
              <a:spcBef>
                <a:spcPts val="600"/>
              </a:spcBef>
              <a:buSzPct val="100000"/>
            </a:pPr>
            <a:r>
              <a:rPr lang="en" sz="2400"/>
              <a:t>이벤트 드리븐 기반 웹프레임워크가 있다면?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Shape 2573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정리</a:t>
            </a:r>
          </a:p>
        </p:txBody>
      </p:sp>
      <p:sp>
        <p:nvSpPr>
          <p:cNvPr id="2574" name="Shape 2574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의문</a:t>
            </a:r>
          </a:p>
          <a:p>
            <a:pPr indent="-228600" lvl="1" marL="914400" rtl="0">
              <a:spcBef>
                <a:spcPts val="600"/>
              </a:spcBef>
            </a:pPr>
            <a:r>
              <a:rPr lang="en" sz="2400"/>
              <a:t>이벤트 드리븐 프로그래밍을 위해 잘 추상화된 API가 있다면?</a:t>
            </a:r>
          </a:p>
          <a:p>
            <a:pPr indent="-381000" lvl="2" marL="1371600" rtl="0">
              <a:spcBef>
                <a:spcPts val="600"/>
              </a:spcBef>
              <a:buSzPct val="100000"/>
            </a:pPr>
            <a:r>
              <a:rPr lang="en" sz="2400"/>
              <a:t>observable, Rxjava, Reactor, sodium, JDK9 Flow...</a:t>
            </a:r>
          </a:p>
          <a:p>
            <a:pPr indent="-381000" lvl="1" marL="914400" rtl="0">
              <a:spcBef>
                <a:spcPts val="600"/>
              </a:spcBef>
              <a:buSzPct val="100000"/>
            </a:pPr>
            <a:r>
              <a:rPr lang="en" sz="2400"/>
              <a:t>이벤트 드리븐 기반 웹프레임워크가 있다면?</a:t>
            </a:r>
          </a:p>
          <a:p>
            <a:pPr indent="-381000" lvl="2" marL="1371600" rtl="0">
              <a:spcBef>
                <a:spcPts val="600"/>
              </a:spcBef>
              <a:buSzPct val="100000"/>
            </a:pPr>
            <a:r>
              <a:rPr lang="en" sz="2400"/>
              <a:t>Spring 5 MVC, </a:t>
            </a:r>
            <a:r>
              <a:rPr lang="en" sz="2400"/>
              <a:t>AKKA, Vert.x, Playframework...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8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Shape 2579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정리</a:t>
            </a:r>
          </a:p>
        </p:txBody>
      </p:sp>
      <p:sp>
        <p:nvSpPr>
          <p:cNvPr id="2580" name="Shape 2580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의문</a:t>
            </a:r>
          </a:p>
          <a:p>
            <a:pPr indent="-228600" lvl="1" marL="914400" rtl="0">
              <a:spcBef>
                <a:spcPts val="600"/>
              </a:spcBef>
            </a:pPr>
            <a:r>
              <a:rPr lang="en" sz="2400"/>
              <a:t>이벤트 드리븐 프로그래밍을 위해 잘 추상화된 API가 있다면?</a:t>
            </a:r>
          </a:p>
          <a:p>
            <a:pPr indent="-381000" lvl="2" marL="1371600" rtl="0">
              <a:spcBef>
                <a:spcPts val="600"/>
              </a:spcBef>
              <a:buSzPct val="100000"/>
            </a:pPr>
            <a:r>
              <a:rPr lang="en" sz="2400"/>
              <a:t>observable, reactive-streams</a:t>
            </a:r>
          </a:p>
          <a:p>
            <a:pPr indent="-381000" lvl="2" marL="1371600" rtl="0">
              <a:spcBef>
                <a:spcPts val="600"/>
              </a:spcBef>
              <a:buSzPct val="100000"/>
            </a:pPr>
            <a:r>
              <a:rPr lang="en" sz="2400"/>
              <a:t>Rxjava, Reactor, </a:t>
            </a:r>
            <a:r>
              <a:rPr lang="en" sz="2400">
                <a:solidFill>
                  <a:srgbClr val="454F5B"/>
                </a:solidFill>
              </a:rPr>
              <a:t>sodium, JDK9 Flow</a:t>
            </a:r>
          </a:p>
          <a:p>
            <a:pPr indent="-381000" lvl="1" marL="914400" rtl="0">
              <a:spcBef>
                <a:spcPts val="600"/>
              </a:spcBef>
              <a:buSzPct val="100000"/>
            </a:pPr>
            <a:r>
              <a:rPr lang="en" sz="2400"/>
              <a:t>이벤트 드리븐 기반 웹프레임워크가 있다면?</a:t>
            </a:r>
          </a:p>
          <a:p>
            <a:pPr indent="-381000" lvl="2" marL="1371600" rtl="0">
              <a:spcBef>
                <a:spcPts val="600"/>
              </a:spcBef>
              <a:buSzPct val="100000"/>
            </a:pPr>
            <a:r>
              <a:rPr lang="en" sz="2400"/>
              <a:t>Spring 5, AKKA, Vert.x, Playframework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81" name="Shape 2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75" y="414337"/>
            <a:ext cx="695325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Shape 2586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정리</a:t>
            </a:r>
          </a:p>
        </p:txBody>
      </p:sp>
      <p:sp>
        <p:nvSpPr>
          <p:cNvPr id="2587" name="Shape 2587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600"/>
              </a:spcBef>
            </a:pPr>
            <a:r>
              <a:rPr lang="en"/>
              <a:t>범위</a:t>
            </a:r>
            <a:r>
              <a:rPr lang="en"/>
              <a:t>를 좁혀보자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Shape 2592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정리</a:t>
            </a:r>
          </a:p>
        </p:txBody>
      </p:sp>
      <p:sp>
        <p:nvSpPr>
          <p:cNvPr id="2593" name="Shape 2593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600"/>
              </a:spcBef>
            </a:pPr>
            <a:r>
              <a:rPr lang="en"/>
              <a:t>범위를 좁혀보자</a:t>
            </a:r>
          </a:p>
          <a:p>
            <a:pPr indent="-228600" lvl="1" marL="914400" rtl="0">
              <a:spcBef>
                <a:spcPts val="600"/>
              </a:spcBef>
            </a:pPr>
            <a:r>
              <a:rPr lang="en" sz="2400"/>
              <a:t>현장에서 가장 많이 쓰는 자바, 스프링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Shape 2598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정리</a:t>
            </a:r>
          </a:p>
        </p:txBody>
      </p:sp>
      <p:sp>
        <p:nvSpPr>
          <p:cNvPr id="2599" name="Shape 2599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600"/>
              </a:spcBef>
            </a:pPr>
            <a:r>
              <a:rPr lang="en"/>
              <a:t>범위를 좁혀보자</a:t>
            </a:r>
          </a:p>
          <a:p>
            <a:pPr indent="-228600" lvl="1" marL="914400" rtl="0">
              <a:spcBef>
                <a:spcPts val="600"/>
              </a:spcBef>
            </a:pPr>
            <a:r>
              <a:rPr lang="en" sz="2400"/>
              <a:t>현장에서 가장 많이 쓰는 자바, 스프링</a:t>
            </a:r>
          </a:p>
          <a:p>
            <a:pPr indent="-228600" lvl="1" marL="914400" rtl="0">
              <a:spcBef>
                <a:spcPts val="600"/>
              </a:spcBef>
            </a:pPr>
            <a:r>
              <a:rPr lang="en" sz="2400"/>
              <a:t>리액티브 프로그래밍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3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Shape 2604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정리</a:t>
            </a:r>
          </a:p>
        </p:txBody>
      </p:sp>
      <p:sp>
        <p:nvSpPr>
          <p:cNvPr id="2605" name="Shape 2605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600"/>
              </a:spcBef>
            </a:pPr>
            <a:r>
              <a:rPr lang="en"/>
              <a:t>범위를 좁혀보자</a:t>
            </a:r>
          </a:p>
          <a:p>
            <a:pPr indent="-228600" lvl="1" marL="914400" rtl="0">
              <a:spcBef>
                <a:spcPts val="600"/>
              </a:spcBef>
            </a:pPr>
            <a:r>
              <a:rPr lang="en" sz="2400"/>
              <a:t>현장에서 가장 많이 쓰는 자바, 스프링</a:t>
            </a:r>
          </a:p>
          <a:p>
            <a:pPr indent="-228600" lvl="1" marL="914400" rtl="0">
              <a:spcBef>
                <a:spcPts val="600"/>
              </a:spcBef>
            </a:pPr>
            <a:r>
              <a:rPr lang="en" sz="2400"/>
              <a:t>리액티브 프로그래밍</a:t>
            </a:r>
          </a:p>
          <a:p>
            <a:pPr indent="-355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83333"/>
              <a:buFont typeface="Montserrat"/>
            </a:pPr>
            <a:r>
              <a:rPr lang="en" sz="2400"/>
              <a:t>reactive-streams</a:t>
            </a:r>
          </a:p>
          <a:p>
            <a:pPr indent="-381000" lvl="2" marL="1371600" rtl="0">
              <a:spcBef>
                <a:spcPts val="600"/>
              </a:spcBef>
              <a:buSzPct val="100000"/>
            </a:pPr>
            <a:r>
              <a:rPr lang="en" sz="2400"/>
              <a:t>Reactor</a:t>
            </a:r>
          </a:p>
          <a:p>
            <a:pPr indent="-381000" lvl="2" marL="1371600" rtl="0">
              <a:spcBef>
                <a:spcPts val="600"/>
              </a:spcBef>
              <a:buSzPct val="100000"/>
            </a:pPr>
            <a:r>
              <a:rPr lang="en" sz="2400"/>
              <a:t>Spring 5 MVC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Shape 2610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정리</a:t>
            </a:r>
          </a:p>
        </p:txBody>
      </p:sp>
      <p:sp>
        <p:nvSpPr>
          <p:cNvPr id="2611" name="Shape 2611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600"/>
              </a:spcBef>
            </a:pPr>
            <a:r>
              <a:rPr lang="en"/>
              <a:t>범위를 좁혀보자</a:t>
            </a:r>
          </a:p>
          <a:p>
            <a:pPr indent="-228600" lvl="1" marL="914400" rtl="0">
              <a:spcBef>
                <a:spcPts val="600"/>
              </a:spcBef>
            </a:pPr>
            <a:r>
              <a:rPr lang="en" sz="2400"/>
              <a:t>현장에서 가장 많이 쓰는 자바, 스프링</a:t>
            </a:r>
          </a:p>
          <a:p>
            <a:pPr indent="-228600" lvl="1" marL="914400" rtl="0">
              <a:spcBef>
                <a:spcPts val="600"/>
              </a:spcBef>
            </a:pPr>
            <a:r>
              <a:rPr lang="en" sz="2400"/>
              <a:t>리액티브 프로그래밍</a:t>
            </a:r>
          </a:p>
          <a:p>
            <a:pPr indent="-355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83333"/>
              <a:buFont typeface="Montserrat"/>
            </a:pPr>
            <a:r>
              <a:rPr lang="en" sz="2400"/>
              <a:t>reactive-streams</a:t>
            </a:r>
          </a:p>
          <a:p>
            <a:pPr indent="-381000" lvl="2" marL="1371600" rtl="0">
              <a:spcBef>
                <a:spcPts val="600"/>
              </a:spcBef>
              <a:buSzPct val="100000"/>
            </a:pPr>
            <a:r>
              <a:rPr lang="en" sz="2400"/>
              <a:t>Reactor</a:t>
            </a:r>
          </a:p>
          <a:p>
            <a:pPr indent="-381000" lvl="2" marL="1371600" rtl="0">
              <a:spcBef>
                <a:spcPts val="600"/>
              </a:spcBef>
              <a:buSzPct val="100000"/>
            </a:pPr>
            <a:r>
              <a:rPr lang="en" sz="2400"/>
              <a:t>Spring 5</a:t>
            </a:r>
          </a:p>
        </p:txBody>
      </p:sp>
      <p:pic>
        <p:nvPicPr>
          <p:cNvPr id="2612" name="Shape 26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937" y="1358687"/>
            <a:ext cx="345757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Shape 2617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정리</a:t>
            </a:r>
          </a:p>
        </p:txBody>
      </p:sp>
      <p:sp>
        <p:nvSpPr>
          <p:cNvPr id="2618" name="Shape 2618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</a:pPr>
            <a:r>
              <a:rPr lang="en"/>
              <a:t>마지막으</a:t>
            </a:r>
            <a:r>
              <a:rPr lang="en"/>
              <a:t>로 </a:t>
            </a:r>
            <a:r>
              <a:rPr lang="en">
                <a:solidFill>
                  <a:srgbClr val="FF0000"/>
                </a:solidFill>
              </a:rPr>
              <a:t>성능</a:t>
            </a:r>
            <a:r>
              <a:rPr lang="en"/>
              <a:t>!!!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Nonblocking</a:t>
            </a:r>
            <a:r>
              <a:rPr lang="en"/>
              <a:t>은 이미 많이 이야기했으니…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backpressure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/>
        </p:nvSpPr>
        <p:spPr>
          <a:xfrm>
            <a:off x="6579300" y="4364950"/>
            <a:ext cx="20547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CODE</a:t>
            </a:r>
          </a:p>
        </p:txBody>
      </p:sp>
      <p:sp>
        <p:nvSpPr>
          <p:cNvPr id="403" name="Shape 403"/>
          <p:cNvSpPr/>
          <p:nvPr/>
        </p:nvSpPr>
        <p:spPr>
          <a:xfrm>
            <a:off x="6579300" y="3831550"/>
            <a:ext cx="20547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</a:t>
            </a:r>
          </a:p>
        </p:txBody>
      </p:sp>
      <p:sp>
        <p:nvSpPr>
          <p:cNvPr id="404" name="Shape 404"/>
          <p:cNvSpPr/>
          <p:nvPr/>
        </p:nvSpPr>
        <p:spPr>
          <a:xfrm>
            <a:off x="6579300" y="2945225"/>
            <a:ext cx="2054700" cy="88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HEAP</a:t>
            </a:r>
          </a:p>
        </p:txBody>
      </p:sp>
      <p:sp>
        <p:nvSpPr>
          <p:cNvPr id="405" name="Shape 405"/>
          <p:cNvSpPr/>
          <p:nvPr/>
        </p:nvSpPr>
        <p:spPr>
          <a:xfrm>
            <a:off x="6579300" y="2113025"/>
            <a:ext cx="2054700" cy="41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(T1) STACK</a:t>
            </a:r>
          </a:p>
        </p:txBody>
      </p:sp>
      <p:sp>
        <p:nvSpPr>
          <p:cNvPr id="406" name="Shape 406"/>
          <p:cNvSpPr/>
          <p:nvPr/>
        </p:nvSpPr>
        <p:spPr>
          <a:xfrm>
            <a:off x="6579300" y="2527075"/>
            <a:ext cx="2054700" cy="41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(T2) STACK</a:t>
            </a:r>
          </a:p>
        </p:txBody>
      </p:sp>
      <p:sp>
        <p:nvSpPr>
          <p:cNvPr id="407" name="Shape 407"/>
          <p:cNvSpPr/>
          <p:nvPr/>
        </p:nvSpPr>
        <p:spPr>
          <a:xfrm>
            <a:off x="6579300" y="1444725"/>
            <a:ext cx="2054700" cy="67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6809025" y="15340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sp>
        <p:nvSpPr>
          <p:cNvPr id="409" name="Shape 409"/>
          <p:cNvSpPr/>
          <p:nvPr/>
        </p:nvSpPr>
        <p:spPr>
          <a:xfrm>
            <a:off x="7484700" y="15315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T2</a:t>
            </a:r>
          </a:p>
        </p:txBody>
      </p:sp>
      <p:sp>
        <p:nvSpPr>
          <p:cNvPr id="410" name="Shape 410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Thread 일반</a:t>
            </a:r>
          </a:p>
        </p:txBody>
      </p:sp>
      <p:sp>
        <p:nvSpPr>
          <p:cNvPr id="411" name="Shape 411"/>
          <p:cNvSpPr/>
          <p:nvPr/>
        </p:nvSpPr>
        <p:spPr>
          <a:xfrm>
            <a:off x="4757300" y="298200"/>
            <a:ext cx="13911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가상메모리매니저</a:t>
            </a:r>
          </a:p>
        </p:txBody>
      </p:sp>
      <p:pic>
        <p:nvPicPr>
          <p:cNvPr id="412" name="Shape 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200" y="109504"/>
            <a:ext cx="689100" cy="68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Shape 413"/>
          <p:cNvCxnSpPr>
            <a:stCxn id="412" idx="3"/>
            <a:endCxn id="411" idx="1"/>
          </p:cNvCxnSpPr>
          <p:nvPr/>
        </p:nvCxnSpPr>
        <p:spPr>
          <a:xfrm>
            <a:off x="4406300" y="4540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4" name="Shape 414"/>
          <p:cNvCxnSpPr/>
          <p:nvPr/>
        </p:nvCxnSpPr>
        <p:spPr>
          <a:xfrm>
            <a:off x="4396500" y="5006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415" name="Shape 415"/>
          <p:cNvSpPr/>
          <p:nvPr/>
        </p:nvSpPr>
        <p:spPr>
          <a:xfrm>
            <a:off x="4757300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P1</a:t>
            </a:r>
          </a:p>
        </p:txBody>
      </p:sp>
      <p:sp>
        <p:nvSpPr>
          <p:cNvPr id="416" name="Shape 416"/>
          <p:cNvSpPr/>
          <p:nvPr/>
        </p:nvSpPr>
        <p:spPr>
          <a:xfrm>
            <a:off x="5211985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P2</a:t>
            </a:r>
          </a:p>
        </p:txBody>
      </p:sp>
      <p:sp>
        <p:nvSpPr>
          <p:cNvPr id="417" name="Shape 417"/>
          <p:cNvSpPr/>
          <p:nvPr/>
        </p:nvSpPr>
        <p:spPr>
          <a:xfrm>
            <a:off x="5677900" y="604964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P3</a:t>
            </a:r>
          </a:p>
        </p:txBody>
      </p:sp>
      <p:cxnSp>
        <p:nvCxnSpPr>
          <p:cNvPr id="418" name="Shape 418"/>
          <p:cNvCxnSpPr/>
          <p:nvPr/>
        </p:nvCxnSpPr>
        <p:spPr>
          <a:xfrm>
            <a:off x="5913100" y="916664"/>
            <a:ext cx="150150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9" name="Shape 419"/>
          <p:cNvSpPr/>
          <p:nvPr/>
        </p:nvSpPr>
        <p:spPr>
          <a:xfrm>
            <a:off x="1570400" y="2015775"/>
            <a:ext cx="3186900" cy="1758900"/>
          </a:xfrm>
          <a:prstGeom prst="wedgeRoundRectCallout">
            <a:avLst>
              <a:gd fmla="val 50118" name="adj1"/>
              <a:gd fmla="val 20744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스레드 생성에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/>
              <a:t>비용이 필요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1229150" y="1789875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스레드 장점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Shape 2623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정리</a:t>
            </a:r>
          </a:p>
        </p:txBody>
      </p:sp>
      <p:sp>
        <p:nvSpPr>
          <p:cNvPr id="2624" name="Shape 2624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마지막으로 </a:t>
            </a:r>
            <a:r>
              <a:rPr lang="en">
                <a:solidFill>
                  <a:srgbClr val="FF0000"/>
                </a:solidFill>
              </a:rPr>
              <a:t>성능</a:t>
            </a:r>
            <a:r>
              <a:rPr lang="en"/>
              <a:t>!!!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Nonblocking은 이미 많이 이야기했으니…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backpressure</a:t>
            </a:r>
          </a:p>
          <a:p>
            <a: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back pressure valve(배압밸브)</a:t>
            </a:r>
          </a:p>
        </p:txBody>
      </p:sp>
      <p:pic>
        <p:nvPicPr>
          <p:cNvPr id="2625" name="Shape 2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6625" y="1806737"/>
            <a:ext cx="190500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Shape 2630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정리</a:t>
            </a:r>
          </a:p>
        </p:txBody>
      </p:sp>
      <p:sp>
        <p:nvSpPr>
          <p:cNvPr id="2631" name="Shape 2631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마지막으로 </a:t>
            </a:r>
            <a:r>
              <a:rPr lang="en">
                <a:solidFill>
                  <a:srgbClr val="FF0000"/>
                </a:solidFill>
              </a:rPr>
              <a:t>성능</a:t>
            </a:r>
            <a:r>
              <a:rPr lang="en"/>
              <a:t>!!!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Nonblocking은 이미 많이 이야기했으니…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backpressure</a:t>
            </a:r>
          </a:p>
          <a:p>
            <a: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back pressure valve(배압밸브)</a:t>
            </a:r>
          </a:p>
          <a:p>
            <a: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일정압력에는 스프링에의해 닫힘</a:t>
            </a:r>
          </a:p>
          <a:p>
            <a: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일정 압력 이상이 되면 스프링이 압력을 이기지 못해 열리게 되어유체가 흐르게하는 밸브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Shape 2636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정리</a:t>
            </a:r>
          </a:p>
        </p:txBody>
      </p:sp>
      <p:sp>
        <p:nvSpPr>
          <p:cNvPr id="2637" name="Shape 2637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마지막으로 </a:t>
            </a:r>
            <a:r>
              <a:rPr lang="en">
                <a:solidFill>
                  <a:srgbClr val="FF0000"/>
                </a:solidFill>
              </a:rPr>
              <a:t>성능</a:t>
            </a:r>
            <a:r>
              <a:rPr lang="en"/>
              <a:t>!!!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Nonblocking은 이미 많이 이야기했으니…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backpressure</a:t>
            </a:r>
          </a:p>
          <a:p>
            <a: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back pressure valve(배압밸브)</a:t>
            </a:r>
          </a:p>
          <a:p>
            <a: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일정압력에는 스프링에의해 닫힘</a:t>
            </a:r>
          </a:p>
          <a:p>
            <a: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일정 압력 이상이 되면 스프링이 압력을 이기지 못해 열리게 되어유체가 흐르게하는 밸브</a:t>
            </a:r>
          </a:p>
        </p:txBody>
      </p:sp>
      <p:pic>
        <p:nvPicPr>
          <p:cNvPr id="2638" name="Shape 2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150" y="2242794"/>
            <a:ext cx="4886100" cy="26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Shape 264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4" name="Shape 2644"/>
          <p:cNvSpPr txBox="1"/>
          <p:nvPr>
            <p:ph idx="4294967295" type="ctrTitle"/>
          </p:nvPr>
        </p:nvSpPr>
        <p:spPr>
          <a:xfrm>
            <a:off x="582500" y="1237856"/>
            <a:ext cx="67461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0">
                <a:solidFill>
                  <a:srgbClr val="4ECDC4"/>
                </a:solidFill>
              </a:rPr>
              <a:t>Thanks!</a:t>
            </a:r>
          </a:p>
        </p:txBody>
      </p:sp>
      <p:sp>
        <p:nvSpPr>
          <p:cNvPr id="2645" name="Shape 2645"/>
          <p:cNvSpPr txBox="1"/>
          <p:nvPr>
            <p:ph idx="4294967295" type="subTitle"/>
          </p:nvPr>
        </p:nvSpPr>
        <p:spPr>
          <a:xfrm>
            <a:off x="701982" y="2188410"/>
            <a:ext cx="5025300" cy="62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000"/>
              <a:t>Any questions?</a:t>
            </a:r>
          </a:p>
        </p:txBody>
      </p:sp>
      <p:sp>
        <p:nvSpPr>
          <p:cNvPr id="2646" name="Shape 2646"/>
          <p:cNvSpPr/>
          <p:nvPr/>
        </p:nvSpPr>
        <p:spPr>
          <a:xfrm>
            <a:off x="813272" y="3075197"/>
            <a:ext cx="1533600" cy="103200"/>
          </a:xfrm>
          <a:prstGeom prst="rect">
            <a:avLst/>
          </a:prstGeom>
          <a:solidFill>
            <a:srgbClr val="454F5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54F5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/>
        </p:nvSpPr>
        <p:spPr>
          <a:xfrm>
            <a:off x="6579300" y="4364950"/>
            <a:ext cx="20547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CODE</a:t>
            </a:r>
          </a:p>
        </p:txBody>
      </p:sp>
      <p:sp>
        <p:nvSpPr>
          <p:cNvPr id="426" name="Shape 426"/>
          <p:cNvSpPr/>
          <p:nvPr/>
        </p:nvSpPr>
        <p:spPr>
          <a:xfrm>
            <a:off x="6579300" y="3831550"/>
            <a:ext cx="20547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</a:t>
            </a:r>
          </a:p>
        </p:txBody>
      </p:sp>
      <p:sp>
        <p:nvSpPr>
          <p:cNvPr id="427" name="Shape 427"/>
          <p:cNvSpPr/>
          <p:nvPr/>
        </p:nvSpPr>
        <p:spPr>
          <a:xfrm>
            <a:off x="6579300" y="2945225"/>
            <a:ext cx="2054700" cy="88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HEAP</a:t>
            </a:r>
          </a:p>
        </p:txBody>
      </p:sp>
      <p:sp>
        <p:nvSpPr>
          <p:cNvPr id="428" name="Shape 428"/>
          <p:cNvSpPr/>
          <p:nvPr/>
        </p:nvSpPr>
        <p:spPr>
          <a:xfrm>
            <a:off x="6579300" y="2113025"/>
            <a:ext cx="2054700" cy="41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(T1) STACK</a:t>
            </a:r>
          </a:p>
        </p:txBody>
      </p:sp>
      <p:sp>
        <p:nvSpPr>
          <p:cNvPr id="429" name="Shape 429"/>
          <p:cNvSpPr/>
          <p:nvPr/>
        </p:nvSpPr>
        <p:spPr>
          <a:xfrm>
            <a:off x="6579300" y="2527075"/>
            <a:ext cx="2054700" cy="41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(T2) STACK</a:t>
            </a:r>
          </a:p>
        </p:txBody>
      </p:sp>
      <p:sp>
        <p:nvSpPr>
          <p:cNvPr id="430" name="Shape 430"/>
          <p:cNvSpPr/>
          <p:nvPr/>
        </p:nvSpPr>
        <p:spPr>
          <a:xfrm>
            <a:off x="6579300" y="1444725"/>
            <a:ext cx="2054700" cy="67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6809025" y="15340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sp>
        <p:nvSpPr>
          <p:cNvPr id="432" name="Shape 432"/>
          <p:cNvSpPr/>
          <p:nvPr/>
        </p:nvSpPr>
        <p:spPr>
          <a:xfrm>
            <a:off x="7484700" y="15315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T2</a:t>
            </a:r>
          </a:p>
        </p:txBody>
      </p:sp>
      <p:sp>
        <p:nvSpPr>
          <p:cNvPr id="433" name="Shape 433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Thread 일반</a:t>
            </a:r>
          </a:p>
        </p:txBody>
      </p:sp>
      <p:sp>
        <p:nvSpPr>
          <p:cNvPr id="434" name="Shape 434"/>
          <p:cNvSpPr/>
          <p:nvPr/>
        </p:nvSpPr>
        <p:spPr>
          <a:xfrm>
            <a:off x="4757300" y="298200"/>
            <a:ext cx="13911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가상메모리매니저</a:t>
            </a:r>
          </a:p>
        </p:txBody>
      </p:sp>
      <p:pic>
        <p:nvPicPr>
          <p:cNvPr id="435" name="Shape 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200" y="109504"/>
            <a:ext cx="689100" cy="68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6" name="Shape 436"/>
          <p:cNvCxnSpPr>
            <a:stCxn id="435" idx="3"/>
            <a:endCxn id="434" idx="1"/>
          </p:cNvCxnSpPr>
          <p:nvPr/>
        </p:nvCxnSpPr>
        <p:spPr>
          <a:xfrm>
            <a:off x="4406300" y="4540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7" name="Shape 437"/>
          <p:cNvCxnSpPr/>
          <p:nvPr/>
        </p:nvCxnSpPr>
        <p:spPr>
          <a:xfrm>
            <a:off x="4396500" y="5006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438" name="Shape 438"/>
          <p:cNvSpPr/>
          <p:nvPr/>
        </p:nvSpPr>
        <p:spPr>
          <a:xfrm>
            <a:off x="4757300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P1</a:t>
            </a:r>
          </a:p>
        </p:txBody>
      </p:sp>
      <p:sp>
        <p:nvSpPr>
          <p:cNvPr id="439" name="Shape 439"/>
          <p:cNvSpPr/>
          <p:nvPr/>
        </p:nvSpPr>
        <p:spPr>
          <a:xfrm>
            <a:off x="5211985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P2</a:t>
            </a:r>
          </a:p>
        </p:txBody>
      </p:sp>
      <p:sp>
        <p:nvSpPr>
          <p:cNvPr id="440" name="Shape 440"/>
          <p:cNvSpPr/>
          <p:nvPr/>
        </p:nvSpPr>
        <p:spPr>
          <a:xfrm>
            <a:off x="5677900" y="604964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P3</a:t>
            </a:r>
          </a:p>
        </p:txBody>
      </p:sp>
      <p:cxnSp>
        <p:nvCxnSpPr>
          <p:cNvPr id="441" name="Shape 441"/>
          <p:cNvCxnSpPr/>
          <p:nvPr/>
        </p:nvCxnSpPr>
        <p:spPr>
          <a:xfrm>
            <a:off x="5913100" y="916664"/>
            <a:ext cx="150150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42" name="Shape 442"/>
          <p:cNvSpPr/>
          <p:nvPr/>
        </p:nvSpPr>
        <p:spPr>
          <a:xfrm>
            <a:off x="1570400" y="2015775"/>
            <a:ext cx="3186900" cy="1758900"/>
          </a:xfrm>
          <a:prstGeom prst="wedgeRoundRectCallout">
            <a:avLst>
              <a:gd fmla="val 50419" name="adj1"/>
              <a:gd fmla="val 22375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프로세스를 만드는 것보다 저렴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1229150" y="1789875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스레드 장점</a:t>
            </a:r>
          </a:p>
        </p:txBody>
      </p:sp>
      <p:sp>
        <p:nvSpPr>
          <p:cNvPr id="444" name="Shape 444"/>
          <p:cNvSpPr/>
          <p:nvPr/>
        </p:nvSpPr>
        <p:spPr>
          <a:xfrm>
            <a:off x="5987175" y="1787800"/>
            <a:ext cx="465900" cy="2992500"/>
          </a:xfrm>
          <a:prstGeom prst="leftBrace">
            <a:avLst>
              <a:gd fmla="val 23396" name="adj1"/>
              <a:gd fmla="val 4810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 txBox="1"/>
          <p:nvPr/>
        </p:nvSpPr>
        <p:spPr>
          <a:xfrm>
            <a:off x="4844775" y="2994500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Impact"/>
                <a:ea typeface="Impact"/>
                <a:cs typeface="Impact"/>
                <a:sym typeface="Impact"/>
              </a:rPr>
              <a:t>프로세스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/>
        </p:nvSpPr>
        <p:spPr>
          <a:xfrm>
            <a:off x="6579300" y="4364950"/>
            <a:ext cx="20547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CODE</a:t>
            </a:r>
          </a:p>
        </p:txBody>
      </p:sp>
      <p:sp>
        <p:nvSpPr>
          <p:cNvPr id="451" name="Shape 451"/>
          <p:cNvSpPr/>
          <p:nvPr/>
        </p:nvSpPr>
        <p:spPr>
          <a:xfrm>
            <a:off x="6579300" y="3831550"/>
            <a:ext cx="20547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</a:t>
            </a:r>
          </a:p>
        </p:txBody>
      </p:sp>
      <p:sp>
        <p:nvSpPr>
          <p:cNvPr id="452" name="Shape 452"/>
          <p:cNvSpPr/>
          <p:nvPr/>
        </p:nvSpPr>
        <p:spPr>
          <a:xfrm>
            <a:off x="6579300" y="2945225"/>
            <a:ext cx="2054700" cy="88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HEAP</a:t>
            </a:r>
          </a:p>
        </p:txBody>
      </p:sp>
      <p:sp>
        <p:nvSpPr>
          <p:cNvPr id="453" name="Shape 453"/>
          <p:cNvSpPr/>
          <p:nvPr/>
        </p:nvSpPr>
        <p:spPr>
          <a:xfrm>
            <a:off x="6579300" y="2113025"/>
            <a:ext cx="2054700" cy="41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(T1) STACK</a:t>
            </a:r>
          </a:p>
        </p:txBody>
      </p:sp>
      <p:sp>
        <p:nvSpPr>
          <p:cNvPr id="454" name="Shape 454"/>
          <p:cNvSpPr/>
          <p:nvPr/>
        </p:nvSpPr>
        <p:spPr>
          <a:xfrm>
            <a:off x="6579300" y="2527075"/>
            <a:ext cx="2054700" cy="41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(T2) STACK</a:t>
            </a:r>
          </a:p>
        </p:txBody>
      </p:sp>
      <p:sp>
        <p:nvSpPr>
          <p:cNvPr id="455" name="Shape 455"/>
          <p:cNvSpPr/>
          <p:nvPr/>
        </p:nvSpPr>
        <p:spPr>
          <a:xfrm>
            <a:off x="6579300" y="1444725"/>
            <a:ext cx="2054700" cy="67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/>
        </p:nvSpPr>
        <p:spPr>
          <a:xfrm>
            <a:off x="6809025" y="15340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sp>
        <p:nvSpPr>
          <p:cNvPr id="457" name="Shape 457"/>
          <p:cNvSpPr/>
          <p:nvPr/>
        </p:nvSpPr>
        <p:spPr>
          <a:xfrm>
            <a:off x="7484700" y="15315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T2</a:t>
            </a:r>
          </a:p>
        </p:txBody>
      </p:sp>
      <p:cxnSp>
        <p:nvCxnSpPr>
          <p:cNvPr id="458" name="Shape 458"/>
          <p:cNvCxnSpPr/>
          <p:nvPr/>
        </p:nvCxnSpPr>
        <p:spPr>
          <a:xfrm>
            <a:off x="8193675" y="2772125"/>
            <a:ext cx="115200" cy="5622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9" name="Shape 459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Thread 일반</a:t>
            </a:r>
          </a:p>
        </p:txBody>
      </p:sp>
      <p:sp>
        <p:nvSpPr>
          <p:cNvPr id="460" name="Shape 460"/>
          <p:cNvSpPr/>
          <p:nvPr/>
        </p:nvSpPr>
        <p:spPr>
          <a:xfrm>
            <a:off x="4757300" y="298200"/>
            <a:ext cx="13911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가상메모리매니저</a:t>
            </a:r>
          </a:p>
        </p:txBody>
      </p:sp>
      <p:pic>
        <p:nvPicPr>
          <p:cNvPr id="461" name="Shape 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200" y="109504"/>
            <a:ext cx="689100" cy="68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Shape 462"/>
          <p:cNvCxnSpPr>
            <a:stCxn id="461" idx="3"/>
            <a:endCxn id="460" idx="1"/>
          </p:cNvCxnSpPr>
          <p:nvPr/>
        </p:nvCxnSpPr>
        <p:spPr>
          <a:xfrm>
            <a:off x="4406300" y="4540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63" name="Shape 463"/>
          <p:cNvCxnSpPr/>
          <p:nvPr/>
        </p:nvCxnSpPr>
        <p:spPr>
          <a:xfrm>
            <a:off x="4396500" y="5006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464" name="Shape 464"/>
          <p:cNvSpPr/>
          <p:nvPr/>
        </p:nvSpPr>
        <p:spPr>
          <a:xfrm>
            <a:off x="4757300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P1</a:t>
            </a:r>
          </a:p>
        </p:txBody>
      </p:sp>
      <p:sp>
        <p:nvSpPr>
          <p:cNvPr id="465" name="Shape 465"/>
          <p:cNvSpPr/>
          <p:nvPr/>
        </p:nvSpPr>
        <p:spPr>
          <a:xfrm>
            <a:off x="5211985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P2</a:t>
            </a:r>
          </a:p>
        </p:txBody>
      </p:sp>
      <p:sp>
        <p:nvSpPr>
          <p:cNvPr id="466" name="Shape 466"/>
          <p:cNvSpPr/>
          <p:nvPr/>
        </p:nvSpPr>
        <p:spPr>
          <a:xfrm>
            <a:off x="5677900" y="604964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P3</a:t>
            </a:r>
          </a:p>
        </p:txBody>
      </p:sp>
      <p:cxnSp>
        <p:nvCxnSpPr>
          <p:cNvPr id="467" name="Shape 467"/>
          <p:cNvCxnSpPr/>
          <p:nvPr/>
        </p:nvCxnSpPr>
        <p:spPr>
          <a:xfrm>
            <a:off x="5913100" y="916664"/>
            <a:ext cx="150150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68" name="Shape 468"/>
          <p:cNvSpPr/>
          <p:nvPr/>
        </p:nvSpPr>
        <p:spPr>
          <a:xfrm>
            <a:off x="3139400" y="2470025"/>
            <a:ext cx="2677200" cy="1582800"/>
          </a:xfrm>
          <a:prstGeom prst="wedgeRoundRectCallout">
            <a:avLst>
              <a:gd fmla="val 74631" name="adj1"/>
              <a:gd fmla="val -77674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멀티 스레드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/>
        </p:nvSpPr>
        <p:spPr>
          <a:xfrm>
            <a:off x="6579300" y="4364950"/>
            <a:ext cx="20547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CODE</a:t>
            </a:r>
          </a:p>
        </p:txBody>
      </p:sp>
      <p:sp>
        <p:nvSpPr>
          <p:cNvPr id="474" name="Shape 474"/>
          <p:cNvSpPr/>
          <p:nvPr/>
        </p:nvSpPr>
        <p:spPr>
          <a:xfrm>
            <a:off x="6579300" y="3831550"/>
            <a:ext cx="20547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</a:t>
            </a:r>
          </a:p>
        </p:txBody>
      </p:sp>
      <p:sp>
        <p:nvSpPr>
          <p:cNvPr id="475" name="Shape 475"/>
          <p:cNvSpPr/>
          <p:nvPr/>
        </p:nvSpPr>
        <p:spPr>
          <a:xfrm>
            <a:off x="6579300" y="2945225"/>
            <a:ext cx="2054700" cy="88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HEAP</a:t>
            </a:r>
          </a:p>
        </p:txBody>
      </p:sp>
      <p:sp>
        <p:nvSpPr>
          <p:cNvPr id="476" name="Shape 476"/>
          <p:cNvSpPr/>
          <p:nvPr/>
        </p:nvSpPr>
        <p:spPr>
          <a:xfrm>
            <a:off x="6579300" y="2113025"/>
            <a:ext cx="2054700" cy="41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(T1) STACK</a:t>
            </a:r>
          </a:p>
        </p:txBody>
      </p:sp>
      <p:sp>
        <p:nvSpPr>
          <p:cNvPr id="477" name="Shape 477"/>
          <p:cNvSpPr/>
          <p:nvPr/>
        </p:nvSpPr>
        <p:spPr>
          <a:xfrm>
            <a:off x="6579300" y="2527075"/>
            <a:ext cx="2054700" cy="41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(T2) STACK</a:t>
            </a:r>
          </a:p>
        </p:txBody>
      </p:sp>
      <p:sp>
        <p:nvSpPr>
          <p:cNvPr id="478" name="Shape 478"/>
          <p:cNvSpPr/>
          <p:nvPr/>
        </p:nvSpPr>
        <p:spPr>
          <a:xfrm>
            <a:off x="6579300" y="1444725"/>
            <a:ext cx="2054700" cy="67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6809025" y="15340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sp>
        <p:nvSpPr>
          <p:cNvPr id="480" name="Shape 480"/>
          <p:cNvSpPr/>
          <p:nvPr/>
        </p:nvSpPr>
        <p:spPr>
          <a:xfrm>
            <a:off x="7484700" y="15315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T2</a:t>
            </a:r>
          </a:p>
        </p:txBody>
      </p:sp>
      <p:cxnSp>
        <p:nvCxnSpPr>
          <p:cNvPr id="481" name="Shape 481"/>
          <p:cNvCxnSpPr/>
          <p:nvPr/>
        </p:nvCxnSpPr>
        <p:spPr>
          <a:xfrm>
            <a:off x="6738875" y="2361150"/>
            <a:ext cx="229800" cy="12762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82" name="Shape 482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Thread 일반</a:t>
            </a:r>
          </a:p>
        </p:txBody>
      </p:sp>
      <p:sp>
        <p:nvSpPr>
          <p:cNvPr id="483" name="Shape 483"/>
          <p:cNvSpPr/>
          <p:nvPr/>
        </p:nvSpPr>
        <p:spPr>
          <a:xfrm>
            <a:off x="4757300" y="298200"/>
            <a:ext cx="13911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가상메모리매니저</a:t>
            </a:r>
          </a:p>
        </p:txBody>
      </p:sp>
      <p:pic>
        <p:nvPicPr>
          <p:cNvPr id="484" name="Shape 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200" y="109504"/>
            <a:ext cx="689100" cy="68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5" name="Shape 485"/>
          <p:cNvCxnSpPr>
            <a:stCxn id="484" idx="3"/>
            <a:endCxn id="483" idx="1"/>
          </p:cNvCxnSpPr>
          <p:nvPr/>
        </p:nvCxnSpPr>
        <p:spPr>
          <a:xfrm>
            <a:off x="4406300" y="4540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6" name="Shape 486"/>
          <p:cNvCxnSpPr/>
          <p:nvPr/>
        </p:nvCxnSpPr>
        <p:spPr>
          <a:xfrm>
            <a:off x="4396500" y="5006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487" name="Shape 487"/>
          <p:cNvSpPr/>
          <p:nvPr/>
        </p:nvSpPr>
        <p:spPr>
          <a:xfrm>
            <a:off x="4757300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P1</a:t>
            </a:r>
          </a:p>
        </p:txBody>
      </p:sp>
      <p:sp>
        <p:nvSpPr>
          <p:cNvPr id="488" name="Shape 488"/>
          <p:cNvSpPr/>
          <p:nvPr/>
        </p:nvSpPr>
        <p:spPr>
          <a:xfrm>
            <a:off x="5211985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P2</a:t>
            </a:r>
          </a:p>
        </p:txBody>
      </p:sp>
      <p:sp>
        <p:nvSpPr>
          <p:cNvPr id="489" name="Shape 489"/>
          <p:cNvSpPr/>
          <p:nvPr/>
        </p:nvSpPr>
        <p:spPr>
          <a:xfrm>
            <a:off x="5677900" y="604964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P3</a:t>
            </a:r>
          </a:p>
        </p:txBody>
      </p:sp>
      <p:cxnSp>
        <p:nvCxnSpPr>
          <p:cNvPr id="490" name="Shape 490"/>
          <p:cNvCxnSpPr/>
          <p:nvPr/>
        </p:nvCxnSpPr>
        <p:spPr>
          <a:xfrm>
            <a:off x="5913100" y="916664"/>
            <a:ext cx="150150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91" name="Shape 491"/>
          <p:cNvSpPr/>
          <p:nvPr/>
        </p:nvSpPr>
        <p:spPr>
          <a:xfrm>
            <a:off x="2230075" y="2015775"/>
            <a:ext cx="3186900" cy="1758900"/>
          </a:xfrm>
          <a:prstGeom prst="wedgeRoundRectCallout">
            <a:avLst>
              <a:gd fmla="val 50419" name="adj1"/>
              <a:gd fmla="val 22375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스레드들간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/>
              <a:t>HEAP 메모리 공간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/>
              <a:t>공유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1229150" y="1789875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스레드 장점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/>
        </p:nvSpPr>
        <p:spPr>
          <a:xfrm>
            <a:off x="6579300" y="4364950"/>
            <a:ext cx="20547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CODE</a:t>
            </a:r>
          </a:p>
        </p:txBody>
      </p:sp>
      <p:sp>
        <p:nvSpPr>
          <p:cNvPr id="498" name="Shape 498"/>
          <p:cNvSpPr/>
          <p:nvPr/>
        </p:nvSpPr>
        <p:spPr>
          <a:xfrm>
            <a:off x="6579300" y="3831550"/>
            <a:ext cx="2054700" cy="57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</a:t>
            </a:r>
          </a:p>
        </p:txBody>
      </p:sp>
      <p:sp>
        <p:nvSpPr>
          <p:cNvPr id="499" name="Shape 499"/>
          <p:cNvSpPr/>
          <p:nvPr/>
        </p:nvSpPr>
        <p:spPr>
          <a:xfrm>
            <a:off x="6579300" y="2945225"/>
            <a:ext cx="2054700" cy="88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HEAP</a:t>
            </a:r>
          </a:p>
        </p:txBody>
      </p:sp>
      <p:sp>
        <p:nvSpPr>
          <p:cNvPr id="500" name="Shape 500"/>
          <p:cNvSpPr/>
          <p:nvPr/>
        </p:nvSpPr>
        <p:spPr>
          <a:xfrm>
            <a:off x="6579300" y="2113025"/>
            <a:ext cx="2054700" cy="41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(T1) STACK</a:t>
            </a:r>
          </a:p>
        </p:txBody>
      </p:sp>
      <p:sp>
        <p:nvSpPr>
          <p:cNvPr id="501" name="Shape 501"/>
          <p:cNvSpPr/>
          <p:nvPr/>
        </p:nvSpPr>
        <p:spPr>
          <a:xfrm>
            <a:off x="6579300" y="2527075"/>
            <a:ext cx="2054700" cy="41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(T2) STACK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9300" y="1444725"/>
            <a:ext cx="2054700" cy="67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6809025" y="15340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sp>
        <p:nvSpPr>
          <p:cNvPr id="504" name="Shape 504"/>
          <p:cNvSpPr/>
          <p:nvPr/>
        </p:nvSpPr>
        <p:spPr>
          <a:xfrm>
            <a:off x="7484700" y="15315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T2</a:t>
            </a:r>
          </a:p>
        </p:txBody>
      </p:sp>
      <p:cxnSp>
        <p:nvCxnSpPr>
          <p:cNvPr id="505" name="Shape 505"/>
          <p:cNvCxnSpPr/>
          <p:nvPr/>
        </p:nvCxnSpPr>
        <p:spPr>
          <a:xfrm>
            <a:off x="8193675" y="2772125"/>
            <a:ext cx="115200" cy="5622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06" name="Shape 506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Thread 일반</a:t>
            </a:r>
          </a:p>
        </p:txBody>
      </p:sp>
      <p:sp>
        <p:nvSpPr>
          <p:cNvPr id="507" name="Shape 507"/>
          <p:cNvSpPr/>
          <p:nvPr/>
        </p:nvSpPr>
        <p:spPr>
          <a:xfrm>
            <a:off x="4757300" y="298200"/>
            <a:ext cx="13911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가상메모리매니저</a:t>
            </a:r>
          </a:p>
        </p:txBody>
      </p:sp>
      <p:pic>
        <p:nvPicPr>
          <p:cNvPr id="508" name="Shape 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200" y="109504"/>
            <a:ext cx="689100" cy="68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9" name="Shape 509"/>
          <p:cNvCxnSpPr>
            <a:stCxn id="508" idx="3"/>
            <a:endCxn id="507" idx="1"/>
          </p:cNvCxnSpPr>
          <p:nvPr/>
        </p:nvCxnSpPr>
        <p:spPr>
          <a:xfrm>
            <a:off x="4406300" y="4540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10" name="Shape 510"/>
          <p:cNvCxnSpPr/>
          <p:nvPr/>
        </p:nvCxnSpPr>
        <p:spPr>
          <a:xfrm>
            <a:off x="4396500" y="500654"/>
            <a:ext cx="35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511" name="Shape 511"/>
          <p:cNvSpPr/>
          <p:nvPr/>
        </p:nvSpPr>
        <p:spPr>
          <a:xfrm>
            <a:off x="4757300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P1</a:t>
            </a:r>
          </a:p>
        </p:txBody>
      </p:sp>
      <p:sp>
        <p:nvSpPr>
          <p:cNvPr id="512" name="Shape 512"/>
          <p:cNvSpPr/>
          <p:nvPr/>
        </p:nvSpPr>
        <p:spPr>
          <a:xfrm>
            <a:off x="5211985" y="604975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P2</a:t>
            </a:r>
          </a:p>
        </p:txBody>
      </p:sp>
      <p:sp>
        <p:nvSpPr>
          <p:cNvPr id="513" name="Shape 513"/>
          <p:cNvSpPr/>
          <p:nvPr/>
        </p:nvSpPr>
        <p:spPr>
          <a:xfrm>
            <a:off x="5677900" y="604964"/>
            <a:ext cx="470400" cy="31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P3</a:t>
            </a:r>
          </a:p>
        </p:txBody>
      </p:sp>
      <p:cxnSp>
        <p:nvCxnSpPr>
          <p:cNvPr id="514" name="Shape 514"/>
          <p:cNvCxnSpPr/>
          <p:nvPr/>
        </p:nvCxnSpPr>
        <p:spPr>
          <a:xfrm>
            <a:off x="5913100" y="916664"/>
            <a:ext cx="1501500" cy="5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15" name="Shape 515"/>
          <p:cNvSpPr/>
          <p:nvPr/>
        </p:nvSpPr>
        <p:spPr>
          <a:xfrm>
            <a:off x="2230075" y="2015775"/>
            <a:ext cx="3186900" cy="1758900"/>
          </a:xfrm>
          <a:prstGeom prst="wedgeRoundRectCallout">
            <a:avLst>
              <a:gd fmla="val 50419" name="adj1"/>
              <a:gd fmla="val 22375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스레드들간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/>
              <a:t>HEAP 메모리 공간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/>
              <a:t>공유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(</a:t>
            </a:r>
            <a:r>
              <a:rPr lang="en"/>
              <a:t>코</a:t>
            </a:r>
            <a:r>
              <a:rPr lang="en"/>
              <a:t>드, 성능)</a:t>
            </a:r>
          </a:p>
        </p:txBody>
      </p:sp>
      <p:sp>
        <p:nvSpPr>
          <p:cNvPr id="516" name="Shape 516"/>
          <p:cNvSpPr txBox="1"/>
          <p:nvPr/>
        </p:nvSpPr>
        <p:spPr>
          <a:xfrm>
            <a:off x="1229150" y="1789875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스레드 장점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Context Switch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스케줄러에의해 스레드는 time slice만큼 CPU를 사용한 후 작업을 멈추고 CPU를 다음 스레드가 점유하는 것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과정</a:t>
            </a:r>
          </a:p>
          <a:p>
            <a:pPr indent="-228600" lvl="2" marL="1371600" rtl="0">
              <a:spcBef>
                <a:spcPts val="0"/>
              </a:spcBef>
              <a:buChar char="■"/>
            </a:pPr>
            <a:r>
              <a:rPr lang="en"/>
              <a:t>저장 - 반납되는 스레드는 마지막 상태를 메모리에 저장</a:t>
            </a:r>
          </a:p>
          <a:p>
            <a:pPr indent="-228600" lvl="2" marL="1371600" rtl="0">
              <a:spcBef>
                <a:spcPts val="0"/>
              </a:spcBef>
              <a:buChar char="■"/>
            </a:pPr>
            <a:r>
              <a:rPr lang="en"/>
              <a:t>복원  - 실행되는 스레드는 메모리에서 저장된 상태를 복구</a:t>
            </a:r>
          </a:p>
        </p:txBody>
      </p:sp>
      <p:sp>
        <p:nvSpPr>
          <p:cNvPr id="522" name="Shape 522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Thread 일반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/>
        </p:nvSpPr>
        <p:spPr>
          <a:xfrm rot="5400000">
            <a:off x="1392300" y="2071975"/>
            <a:ext cx="860400" cy="2262600"/>
          </a:xfrm>
          <a:prstGeom prst="can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8" name="Shape 528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Thread 일반</a:t>
            </a:r>
          </a:p>
        </p:txBody>
      </p:sp>
      <p:pic>
        <p:nvPicPr>
          <p:cNvPr id="529" name="Shape 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7175" y="2547920"/>
            <a:ext cx="1407724" cy="1407724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Shape 530"/>
          <p:cNvSpPr/>
          <p:nvPr/>
        </p:nvSpPr>
        <p:spPr>
          <a:xfrm>
            <a:off x="806975" y="29611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T4</a:t>
            </a:r>
          </a:p>
        </p:txBody>
      </p:sp>
      <p:sp>
        <p:nvSpPr>
          <p:cNvPr id="531" name="Shape 531"/>
          <p:cNvSpPr txBox="1"/>
          <p:nvPr/>
        </p:nvSpPr>
        <p:spPr>
          <a:xfrm>
            <a:off x="3729750" y="3854925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스케줄러</a:t>
            </a:r>
          </a:p>
        </p:txBody>
      </p:sp>
      <p:sp>
        <p:nvSpPr>
          <p:cNvPr id="532" name="Shape 532"/>
          <p:cNvSpPr/>
          <p:nvPr/>
        </p:nvSpPr>
        <p:spPr>
          <a:xfrm>
            <a:off x="1275425" y="29611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T3</a:t>
            </a:r>
          </a:p>
        </p:txBody>
      </p:sp>
      <p:sp>
        <p:nvSpPr>
          <p:cNvPr id="533" name="Shape 533"/>
          <p:cNvSpPr/>
          <p:nvPr/>
        </p:nvSpPr>
        <p:spPr>
          <a:xfrm>
            <a:off x="1733750" y="2950293"/>
            <a:ext cx="535800" cy="4841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T2</a:t>
            </a:r>
          </a:p>
        </p:txBody>
      </p:sp>
      <p:sp>
        <p:nvSpPr>
          <p:cNvPr id="534" name="Shape 534"/>
          <p:cNvSpPr/>
          <p:nvPr/>
        </p:nvSpPr>
        <p:spPr>
          <a:xfrm>
            <a:off x="2190950" y="2950293"/>
            <a:ext cx="535800" cy="4841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pic>
        <p:nvPicPr>
          <p:cNvPr id="535" name="Shape 5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150" y="2113337"/>
            <a:ext cx="1842324" cy="184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/>
        </p:nvSpPr>
        <p:spPr>
          <a:xfrm rot="5400000">
            <a:off x="1392300" y="2071975"/>
            <a:ext cx="860400" cy="2262600"/>
          </a:xfrm>
          <a:prstGeom prst="can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Thread 일반</a:t>
            </a:r>
          </a:p>
        </p:txBody>
      </p:sp>
      <p:pic>
        <p:nvPicPr>
          <p:cNvPr id="542" name="Shape 5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7175" y="2547920"/>
            <a:ext cx="1407724" cy="1407724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Shape 543"/>
          <p:cNvSpPr/>
          <p:nvPr/>
        </p:nvSpPr>
        <p:spPr>
          <a:xfrm>
            <a:off x="1187975" y="29611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T4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1381025" y="3633475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스레드큐</a:t>
            </a:r>
          </a:p>
        </p:txBody>
      </p:sp>
      <p:sp>
        <p:nvSpPr>
          <p:cNvPr id="545" name="Shape 545"/>
          <p:cNvSpPr/>
          <p:nvPr/>
        </p:nvSpPr>
        <p:spPr>
          <a:xfrm>
            <a:off x="1656425" y="29611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T3</a:t>
            </a:r>
          </a:p>
        </p:txBody>
      </p:sp>
      <p:sp>
        <p:nvSpPr>
          <p:cNvPr id="546" name="Shape 546"/>
          <p:cNvSpPr/>
          <p:nvPr/>
        </p:nvSpPr>
        <p:spPr>
          <a:xfrm>
            <a:off x="2114750" y="2950293"/>
            <a:ext cx="535800" cy="4841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T2</a:t>
            </a:r>
          </a:p>
        </p:txBody>
      </p:sp>
      <p:pic>
        <p:nvPicPr>
          <p:cNvPr id="547" name="Shape 5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150" y="2113337"/>
            <a:ext cx="1842324" cy="1842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8" name="Shape 548"/>
          <p:cNvCxnSpPr/>
          <p:nvPr/>
        </p:nvCxnSpPr>
        <p:spPr>
          <a:xfrm>
            <a:off x="3279225" y="3202725"/>
            <a:ext cx="342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49" name="Shape 549"/>
          <p:cNvSpPr/>
          <p:nvPr/>
        </p:nvSpPr>
        <p:spPr>
          <a:xfrm>
            <a:off x="5814350" y="2961168"/>
            <a:ext cx="535800" cy="4841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sp>
        <p:nvSpPr>
          <p:cNvPr id="550" name="Shape 550"/>
          <p:cNvSpPr txBox="1"/>
          <p:nvPr/>
        </p:nvSpPr>
        <p:spPr>
          <a:xfrm>
            <a:off x="3729750" y="3854925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스케줄러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" type="body"/>
          </p:nvPr>
        </p:nvSpPr>
        <p:spPr>
          <a:xfrm>
            <a:off x="3165223" y="462950"/>
            <a:ext cx="5558700" cy="325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Process, Thread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Java Async API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NIO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Reactive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71" name="Shape 71"/>
          <p:cNvSpPr txBox="1"/>
          <p:nvPr>
            <p:ph idx="4294967295" type="title"/>
          </p:nvPr>
        </p:nvSpPr>
        <p:spPr>
          <a:xfrm>
            <a:off x="691200" y="475724"/>
            <a:ext cx="7761600" cy="493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목차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/>
        </p:nvSpPr>
        <p:spPr>
          <a:xfrm rot="5400000">
            <a:off x="1392300" y="2071975"/>
            <a:ext cx="860400" cy="2262600"/>
          </a:xfrm>
          <a:prstGeom prst="can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6" name="Shape 556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Thread 일반</a:t>
            </a:r>
          </a:p>
        </p:txBody>
      </p:sp>
      <p:pic>
        <p:nvPicPr>
          <p:cNvPr id="557" name="Shape 5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7175" y="2547920"/>
            <a:ext cx="1407724" cy="140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Shape 5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150" y="2113337"/>
            <a:ext cx="1842324" cy="1842324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Shape 559"/>
          <p:cNvSpPr/>
          <p:nvPr/>
        </p:nvSpPr>
        <p:spPr>
          <a:xfrm>
            <a:off x="7403137" y="2961168"/>
            <a:ext cx="535800" cy="4841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sp>
        <p:nvSpPr>
          <p:cNvPr id="560" name="Shape 560"/>
          <p:cNvSpPr/>
          <p:nvPr/>
        </p:nvSpPr>
        <p:spPr>
          <a:xfrm>
            <a:off x="1187975" y="29611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T4</a:t>
            </a:r>
          </a:p>
        </p:txBody>
      </p:sp>
      <p:sp>
        <p:nvSpPr>
          <p:cNvPr id="561" name="Shape 561"/>
          <p:cNvSpPr/>
          <p:nvPr/>
        </p:nvSpPr>
        <p:spPr>
          <a:xfrm>
            <a:off x="1656425" y="29611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T3</a:t>
            </a:r>
          </a:p>
        </p:txBody>
      </p:sp>
      <p:sp>
        <p:nvSpPr>
          <p:cNvPr id="562" name="Shape 562"/>
          <p:cNvSpPr/>
          <p:nvPr/>
        </p:nvSpPr>
        <p:spPr>
          <a:xfrm>
            <a:off x="2114750" y="2950293"/>
            <a:ext cx="535800" cy="4841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T2</a:t>
            </a:r>
          </a:p>
        </p:txBody>
      </p:sp>
      <p:sp>
        <p:nvSpPr>
          <p:cNvPr id="563" name="Shape 563"/>
          <p:cNvSpPr txBox="1"/>
          <p:nvPr/>
        </p:nvSpPr>
        <p:spPr>
          <a:xfrm>
            <a:off x="3729750" y="3854925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스케줄러</a:t>
            </a:r>
          </a:p>
        </p:txBody>
      </p:sp>
      <p:sp>
        <p:nvSpPr>
          <p:cNvPr id="564" name="Shape 564"/>
          <p:cNvSpPr txBox="1"/>
          <p:nvPr/>
        </p:nvSpPr>
        <p:spPr>
          <a:xfrm>
            <a:off x="1381025" y="3633475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스레드큐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/>
        </p:nvSpPr>
        <p:spPr>
          <a:xfrm rot="5400000">
            <a:off x="1392300" y="2071975"/>
            <a:ext cx="860400" cy="2262600"/>
          </a:xfrm>
          <a:prstGeom prst="can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0" name="Shape 570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Thread 일반</a:t>
            </a:r>
          </a:p>
        </p:txBody>
      </p:sp>
      <p:pic>
        <p:nvPicPr>
          <p:cNvPr id="571" name="Shape 5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7175" y="2547920"/>
            <a:ext cx="1407724" cy="140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Shape 5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150" y="2113337"/>
            <a:ext cx="1842324" cy="1842324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Shape 573"/>
          <p:cNvSpPr/>
          <p:nvPr/>
        </p:nvSpPr>
        <p:spPr>
          <a:xfrm>
            <a:off x="7403137" y="2961168"/>
            <a:ext cx="535800" cy="4841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pic>
        <p:nvPicPr>
          <p:cNvPr id="574" name="Shape 5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4151" y="2113349"/>
            <a:ext cx="926874" cy="926849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Shape 575"/>
          <p:cNvSpPr/>
          <p:nvPr/>
        </p:nvSpPr>
        <p:spPr>
          <a:xfrm>
            <a:off x="1187975" y="29611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T4</a:t>
            </a:r>
          </a:p>
        </p:txBody>
      </p:sp>
      <p:sp>
        <p:nvSpPr>
          <p:cNvPr id="576" name="Shape 576"/>
          <p:cNvSpPr/>
          <p:nvPr/>
        </p:nvSpPr>
        <p:spPr>
          <a:xfrm>
            <a:off x="1656425" y="29611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T3</a:t>
            </a:r>
          </a:p>
        </p:txBody>
      </p:sp>
      <p:sp>
        <p:nvSpPr>
          <p:cNvPr id="577" name="Shape 577"/>
          <p:cNvSpPr/>
          <p:nvPr/>
        </p:nvSpPr>
        <p:spPr>
          <a:xfrm>
            <a:off x="2114750" y="2950293"/>
            <a:ext cx="535800" cy="4841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T2</a:t>
            </a:r>
          </a:p>
        </p:txBody>
      </p:sp>
      <p:sp>
        <p:nvSpPr>
          <p:cNvPr id="578" name="Shape 578"/>
          <p:cNvSpPr txBox="1"/>
          <p:nvPr/>
        </p:nvSpPr>
        <p:spPr>
          <a:xfrm>
            <a:off x="3729750" y="3854925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스케줄러</a:t>
            </a:r>
          </a:p>
        </p:txBody>
      </p:sp>
      <p:sp>
        <p:nvSpPr>
          <p:cNvPr id="579" name="Shape 579"/>
          <p:cNvSpPr txBox="1"/>
          <p:nvPr/>
        </p:nvSpPr>
        <p:spPr>
          <a:xfrm>
            <a:off x="1381025" y="3633475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스레드큐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/>
        </p:nvSpPr>
        <p:spPr>
          <a:xfrm rot="5400000">
            <a:off x="1392300" y="2071975"/>
            <a:ext cx="860400" cy="2262600"/>
          </a:xfrm>
          <a:prstGeom prst="can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5" name="Shape 585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Thread 일반</a:t>
            </a:r>
          </a:p>
        </p:txBody>
      </p:sp>
      <p:pic>
        <p:nvPicPr>
          <p:cNvPr id="586" name="Shape 5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7175" y="2547920"/>
            <a:ext cx="1407724" cy="140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Shape 5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150" y="2113337"/>
            <a:ext cx="1842324" cy="184232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/>
          <p:nvPr/>
        </p:nvSpPr>
        <p:spPr>
          <a:xfrm>
            <a:off x="5955637" y="1011943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cxnSp>
        <p:nvCxnSpPr>
          <p:cNvPr id="589" name="Shape 589"/>
          <p:cNvCxnSpPr/>
          <p:nvPr/>
        </p:nvCxnSpPr>
        <p:spPr>
          <a:xfrm>
            <a:off x="3279225" y="3202725"/>
            <a:ext cx="342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90" name="Shape 590"/>
          <p:cNvSpPr/>
          <p:nvPr/>
        </p:nvSpPr>
        <p:spPr>
          <a:xfrm>
            <a:off x="1645175" y="29611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T4</a:t>
            </a:r>
          </a:p>
        </p:txBody>
      </p:sp>
      <p:sp>
        <p:nvSpPr>
          <p:cNvPr id="591" name="Shape 591"/>
          <p:cNvSpPr/>
          <p:nvPr/>
        </p:nvSpPr>
        <p:spPr>
          <a:xfrm>
            <a:off x="2113625" y="29611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T3</a:t>
            </a:r>
          </a:p>
        </p:txBody>
      </p:sp>
      <p:sp>
        <p:nvSpPr>
          <p:cNvPr id="592" name="Shape 592"/>
          <p:cNvSpPr/>
          <p:nvPr/>
        </p:nvSpPr>
        <p:spPr>
          <a:xfrm>
            <a:off x="5728600" y="2961168"/>
            <a:ext cx="535800" cy="4841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T2</a:t>
            </a:r>
          </a:p>
        </p:txBody>
      </p:sp>
      <p:cxnSp>
        <p:nvCxnSpPr>
          <p:cNvPr id="593" name="Shape 593"/>
          <p:cNvCxnSpPr/>
          <p:nvPr/>
        </p:nvCxnSpPr>
        <p:spPr>
          <a:xfrm flipH="1">
            <a:off x="2874975" y="1357575"/>
            <a:ext cx="2832600" cy="102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94" name="Shape 594"/>
          <p:cNvCxnSpPr/>
          <p:nvPr/>
        </p:nvCxnSpPr>
        <p:spPr>
          <a:xfrm rot="10800000">
            <a:off x="6558300" y="1606175"/>
            <a:ext cx="688500" cy="79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95" name="Shape 595"/>
          <p:cNvSpPr txBox="1"/>
          <p:nvPr/>
        </p:nvSpPr>
        <p:spPr>
          <a:xfrm>
            <a:off x="3729750" y="3854925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스케줄러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1381025" y="3633475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스레드큐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/>
        </p:nvSpPr>
        <p:spPr>
          <a:xfrm rot="5400000">
            <a:off x="1392300" y="2071975"/>
            <a:ext cx="860400" cy="2262600"/>
          </a:xfrm>
          <a:prstGeom prst="can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2" name="Shape 602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Thread 일반</a:t>
            </a:r>
          </a:p>
        </p:txBody>
      </p:sp>
      <p:pic>
        <p:nvPicPr>
          <p:cNvPr id="603" name="Shape 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7175" y="2547920"/>
            <a:ext cx="1407724" cy="140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Shape 6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150" y="2113337"/>
            <a:ext cx="1842324" cy="1842324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Shape 605"/>
          <p:cNvSpPr/>
          <p:nvPr/>
        </p:nvSpPr>
        <p:spPr>
          <a:xfrm>
            <a:off x="1188912" y="2961168"/>
            <a:ext cx="535800" cy="4841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sp>
        <p:nvSpPr>
          <p:cNvPr id="606" name="Shape 606"/>
          <p:cNvSpPr/>
          <p:nvPr/>
        </p:nvSpPr>
        <p:spPr>
          <a:xfrm>
            <a:off x="1645175" y="29611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T4</a:t>
            </a:r>
          </a:p>
        </p:txBody>
      </p:sp>
      <p:sp>
        <p:nvSpPr>
          <p:cNvPr id="607" name="Shape 607"/>
          <p:cNvSpPr/>
          <p:nvPr/>
        </p:nvSpPr>
        <p:spPr>
          <a:xfrm>
            <a:off x="2113625" y="29611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T3</a:t>
            </a:r>
          </a:p>
        </p:txBody>
      </p:sp>
      <p:sp>
        <p:nvSpPr>
          <p:cNvPr id="608" name="Shape 608"/>
          <p:cNvSpPr/>
          <p:nvPr/>
        </p:nvSpPr>
        <p:spPr>
          <a:xfrm>
            <a:off x="7403137" y="3009681"/>
            <a:ext cx="535800" cy="4841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T2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3729750" y="3854925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스케줄러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1381025" y="3633475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스레드큐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idx="1" type="body"/>
          </p:nvPr>
        </p:nvSpPr>
        <p:spPr>
          <a:xfrm>
            <a:off x="3165233" y="462949"/>
            <a:ext cx="4809000" cy="325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context switch 오버헤드</a:t>
            </a:r>
            <a:r>
              <a:rPr lang="en"/>
              <a:t>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/>
        </p:nvSpPr>
        <p:spPr>
          <a:xfrm rot="5400000">
            <a:off x="1392300" y="2071975"/>
            <a:ext cx="860400" cy="2262600"/>
          </a:xfrm>
          <a:prstGeom prst="can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1" name="Shape 621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Thread 일반</a:t>
            </a:r>
          </a:p>
        </p:txBody>
      </p:sp>
      <p:pic>
        <p:nvPicPr>
          <p:cNvPr id="622" name="Shape 6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7175" y="2547920"/>
            <a:ext cx="1407724" cy="140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Shape 6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150" y="2113337"/>
            <a:ext cx="1842324" cy="1842324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Shape 624"/>
          <p:cNvSpPr/>
          <p:nvPr/>
        </p:nvSpPr>
        <p:spPr>
          <a:xfrm>
            <a:off x="7403137" y="2961168"/>
            <a:ext cx="535800" cy="4841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pic>
        <p:nvPicPr>
          <p:cNvPr id="625" name="Shape 6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4151" y="2113349"/>
            <a:ext cx="926874" cy="926849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Shape 626"/>
          <p:cNvSpPr/>
          <p:nvPr/>
        </p:nvSpPr>
        <p:spPr>
          <a:xfrm>
            <a:off x="1187975" y="29611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T4</a:t>
            </a:r>
          </a:p>
        </p:txBody>
      </p:sp>
      <p:sp>
        <p:nvSpPr>
          <p:cNvPr id="627" name="Shape 627"/>
          <p:cNvSpPr/>
          <p:nvPr/>
        </p:nvSpPr>
        <p:spPr>
          <a:xfrm>
            <a:off x="1656425" y="2961175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T3</a:t>
            </a:r>
          </a:p>
        </p:txBody>
      </p:sp>
      <p:sp>
        <p:nvSpPr>
          <p:cNvPr id="628" name="Shape 628"/>
          <p:cNvSpPr/>
          <p:nvPr/>
        </p:nvSpPr>
        <p:spPr>
          <a:xfrm>
            <a:off x="2114750" y="2950293"/>
            <a:ext cx="535800" cy="484199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T2</a:t>
            </a:r>
          </a:p>
        </p:txBody>
      </p:sp>
      <p:sp>
        <p:nvSpPr>
          <p:cNvPr id="629" name="Shape 629"/>
          <p:cNvSpPr txBox="1"/>
          <p:nvPr/>
        </p:nvSpPr>
        <p:spPr>
          <a:xfrm>
            <a:off x="3729750" y="3854925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스케줄러</a:t>
            </a:r>
          </a:p>
        </p:txBody>
      </p:sp>
      <p:sp>
        <p:nvSpPr>
          <p:cNvPr id="630" name="Shape 630"/>
          <p:cNvSpPr txBox="1"/>
          <p:nvPr/>
        </p:nvSpPr>
        <p:spPr>
          <a:xfrm>
            <a:off x="1381025" y="3633475"/>
            <a:ext cx="1532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스레드큐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Thread 일반</a:t>
            </a:r>
          </a:p>
        </p:txBody>
      </p:sp>
      <p:pic>
        <p:nvPicPr>
          <p:cNvPr id="636" name="Shape 6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825" y="2176770"/>
            <a:ext cx="1407724" cy="1407724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Shape 637"/>
          <p:cNvSpPr/>
          <p:nvPr/>
        </p:nvSpPr>
        <p:spPr>
          <a:xfrm>
            <a:off x="3712775" y="2638531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pic>
        <p:nvPicPr>
          <p:cNvPr id="638" name="Shape 6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1454" y="2003639"/>
            <a:ext cx="2001345" cy="19543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9" name="Shape 639"/>
          <p:cNvCxnSpPr/>
          <p:nvPr/>
        </p:nvCxnSpPr>
        <p:spPr>
          <a:xfrm>
            <a:off x="5057450" y="2915925"/>
            <a:ext cx="1099500" cy="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40" name="Shape 640"/>
          <p:cNvSpPr/>
          <p:nvPr/>
        </p:nvSpPr>
        <p:spPr>
          <a:xfrm>
            <a:off x="5385175" y="628500"/>
            <a:ext cx="2132700" cy="1758900"/>
          </a:xfrm>
          <a:prstGeom prst="wedgeRoundRectCallout">
            <a:avLst>
              <a:gd fmla="val -26815" name="adj1"/>
              <a:gd fmla="val 74613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cpu regsiter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상태 저장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Thread 일반</a:t>
            </a:r>
          </a:p>
        </p:txBody>
      </p:sp>
      <p:pic>
        <p:nvPicPr>
          <p:cNvPr id="646" name="Shape 6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825" y="2176770"/>
            <a:ext cx="1407724" cy="1407724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Shape 647"/>
          <p:cNvSpPr/>
          <p:nvPr/>
        </p:nvSpPr>
        <p:spPr>
          <a:xfrm>
            <a:off x="3712787" y="1108881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T1</a:t>
            </a:r>
          </a:p>
        </p:txBody>
      </p:sp>
      <p:pic>
        <p:nvPicPr>
          <p:cNvPr id="648" name="Shape 6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1454" y="2003639"/>
            <a:ext cx="2001345" cy="1954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Thread 일반</a:t>
            </a:r>
          </a:p>
        </p:txBody>
      </p:sp>
      <p:pic>
        <p:nvPicPr>
          <p:cNvPr id="654" name="Shape 6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825" y="2176770"/>
            <a:ext cx="1407724" cy="140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Shape 6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1454" y="2003639"/>
            <a:ext cx="2001345" cy="1954307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/>
          <p:nvPr/>
        </p:nvSpPr>
        <p:spPr>
          <a:xfrm>
            <a:off x="2133875" y="2638531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T2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Thread 일반</a:t>
            </a:r>
          </a:p>
        </p:txBody>
      </p:sp>
      <p:pic>
        <p:nvPicPr>
          <p:cNvPr id="662" name="Shape 6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825" y="2176770"/>
            <a:ext cx="1407724" cy="140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Shape 6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1454" y="2003639"/>
            <a:ext cx="2001345" cy="1954307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Shape 664"/>
          <p:cNvSpPr/>
          <p:nvPr/>
        </p:nvSpPr>
        <p:spPr>
          <a:xfrm>
            <a:off x="2133875" y="2638531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T2</a:t>
            </a:r>
          </a:p>
        </p:txBody>
      </p:sp>
      <p:cxnSp>
        <p:nvCxnSpPr>
          <p:cNvPr id="665" name="Shape 665"/>
          <p:cNvCxnSpPr/>
          <p:nvPr/>
        </p:nvCxnSpPr>
        <p:spPr>
          <a:xfrm>
            <a:off x="4856700" y="2813125"/>
            <a:ext cx="133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666" name="Shape 666"/>
          <p:cNvSpPr/>
          <p:nvPr/>
        </p:nvSpPr>
        <p:spPr>
          <a:xfrm>
            <a:off x="5060125" y="523325"/>
            <a:ext cx="2132700" cy="1758900"/>
          </a:xfrm>
          <a:prstGeom prst="wedgeRoundRectCallout">
            <a:avLst>
              <a:gd fmla="val -26815" name="adj1"/>
              <a:gd fmla="val 74613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이전에 저장된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cpu regsiter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상태 복원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ctrTitle"/>
          </p:nvPr>
        </p:nvSpPr>
        <p:spPr>
          <a:xfrm>
            <a:off x="685800" y="2897793"/>
            <a:ext cx="4505400" cy="143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C7F464"/>
                </a:solidFill>
              </a:rPr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Process, Thread</a:t>
            </a:r>
          </a:p>
        </p:txBody>
      </p:sp>
      <p:sp>
        <p:nvSpPr>
          <p:cNvPr id="77" name="Shape 77"/>
          <p:cNvSpPr txBox="1"/>
          <p:nvPr>
            <p:ph idx="1" type="subTitle"/>
          </p:nvPr>
        </p:nvSpPr>
        <p:spPr>
          <a:xfrm>
            <a:off x="6101100" y="2863388"/>
            <a:ext cx="2446500" cy="1432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n"/>
              <a:t>들어가</a:t>
            </a:r>
            <a:r>
              <a:rPr lang="en"/>
              <a:t>며..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n"/>
              <a:t>Thread 일반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n"/>
              <a:t>Thread in JVM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Thread 일반</a:t>
            </a:r>
          </a:p>
        </p:txBody>
      </p:sp>
      <p:pic>
        <p:nvPicPr>
          <p:cNvPr id="672" name="Shape 6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825" y="2176770"/>
            <a:ext cx="1407724" cy="140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Shape 6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1454" y="2003639"/>
            <a:ext cx="2001345" cy="1954307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Shape 674"/>
          <p:cNvSpPr/>
          <p:nvPr/>
        </p:nvSpPr>
        <p:spPr>
          <a:xfrm>
            <a:off x="3712787" y="2638543"/>
            <a:ext cx="535800" cy="48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T2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/>
          <p:nvPr>
            <p:ph idx="1" type="body"/>
          </p:nvPr>
        </p:nvSpPr>
        <p:spPr>
          <a:xfrm>
            <a:off x="3165233" y="462949"/>
            <a:ext cx="4809000" cy="325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ContextSwitch 비용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멀</a:t>
            </a:r>
            <a:r>
              <a:rPr lang="en"/>
              <a:t>티 프로세스 vs 멀티 스레드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(캐시…)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Thread 일반</a:t>
            </a:r>
          </a:p>
        </p:txBody>
      </p:sp>
      <p:sp>
        <p:nvSpPr>
          <p:cNvPr id="685" name="Shape 685"/>
          <p:cNvSpPr/>
          <p:nvPr/>
        </p:nvSpPr>
        <p:spPr>
          <a:xfrm rot="5400000">
            <a:off x="4423450" y="4007825"/>
            <a:ext cx="287100" cy="705300"/>
          </a:xfrm>
          <a:prstGeom prst="rightBrace">
            <a:avLst>
              <a:gd fmla="val 26384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6" name="Shape 686"/>
          <p:cNvSpPr/>
          <p:nvPr/>
        </p:nvSpPr>
        <p:spPr>
          <a:xfrm rot="5400000">
            <a:off x="5471500" y="3804275"/>
            <a:ext cx="287100" cy="1112400"/>
          </a:xfrm>
          <a:prstGeom prst="rightBrace">
            <a:avLst>
              <a:gd fmla="val 26384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7" name="Shape 687"/>
          <p:cNvSpPr/>
          <p:nvPr/>
        </p:nvSpPr>
        <p:spPr>
          <a:xfrm rot="5400000">
            <a:off x="3578950" y="4007825"/>
            <a:ext cx="287100" cy="705300"/>
          </a:xfrm>
          <a:prstGeom prst="rightBrace">
            <a:avLst>
              <a:gd fmla="val 26384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8" name="Shape 688"/>
          <p:cNvSpPr txBox="1"/>
          <p:nvPr/>
        </p:nvSpPr>
        <p:spPr>
          <a:xfrm>
            <a:off x="3484150" y="4623275"/>
            <a:ext cx="4767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689" name="Shape 689"/>
          <p:cNvSpPr txBox="1"/>
          <p:nvPr/>
        </p:nvSpPr>
        <p:spPr>
          <a:xfrm>
            <a:off x="4328650" y="4622900"/>
            <a:ext cx="4767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9</a:t>
            </a:r>
          </a:p>
        </p:txBody>
      </p:sp>
      <p:sp>
        <p:nvSpPr>
          <p:cNvPr id="690" name="Shape 690"/>
          <p:cNvSpPr txBox="1"/>
          <p:nvPr/>
        </p:nvSpPr>
        <p:spPr>
          <a:xfrm>
            <a:off x="5300500" y="4622900"/>
            <a:ext cx="6159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360</a:t>
            </a:r>
          </a:p>
        </p:txBody>
      </p:sp>
      <p:sp>
        <p:nvSpPr>
          <p:cNvPr id="691" name="Shape 691"/>
          <p:cNvSpPr/>
          <p:nvPr/>
        </p:nvSpPr>
        <p:spPr>
          <a:xfrm>
            <a:off x="2404650" y="2729775"/>
            <a:ext cx="1135800" cy="107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3177550" y="3036225"/>
            <a:ext cx="255300" cy="459300"/>
          </a:xfrm>
          <a:prstGeom prst="cube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3925550" y="2779675"/>
            <a:ext cx="331800" cy="969000"/>
          </a:xfrm>
          <a:prstGeom prst="cube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L1</a:t>
            </a:r>
          </a:p>
        </p:txBody>
      </p:sp>
      <p:sp>
        <p:nvSpPr>
          <p:cNvPr id="694" name="Shape 694"/>
          <p:cNvSpPr/>
          <p:nvPr/>
        </p:nvSpPr>
        <p:spPr>
          <a:xfrm>
            <a:off x="4604275" y="2484625"/>
            <a:ext cx="535500" cy="1512300"/>
          </a:xfrm>
          <a:prstGeom prst="cube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L2</a:t>
            </a:r>
          </a:p>
        </p:txBody>
      </p:sp>
      <p:sp>
        <p:nvSpPr>
          <p:cNvPr id="695" name="Shape 695"/>
          <p:cNvSpPr/>
          <p:nvPr/>
        </p:nvSpPr>
        <p:spPr>
          <a:xfrm>
            <a:off x="5688025" y="1634125"/>
            <a:ext cx="1135800" cy="2603700"/>
          </a:xfrm>
          <a:prstGeom prst="cube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RAM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764825" y="1462750"/>
            <a:ext cx="31608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ContextSwitch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Process vs Thread</a:t>
            </a:r>
          </a:p>
        </p:txBody>
      </p:sp>
      <p:sp>
        <p:nvSpPr>
          <p:cNvPr id="697" name="Shape 697"/>
          <p:cNvSpPr/>
          <p:nvPr/>
        </p:nvSpPr>
        <p:spPr>
          <a:xfrm>
            <a:off x="7267125" y="1008250"/>
            <a:ext cx="1539300" cy="2037300"/>
          </a:xfrm>
          <a:prstGeom prst="wedgeRoundRectCallout">
            <a:avLst>
              <a:gd fmla="val -48921" name="adj1"/>
              <a:gd fmla="val 6616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램은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cpu clock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속도보다 많이~~~~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느리다…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/>
        </p:nvSpPr>
        <p:spPr>
          <a:xfrm>
            <a:off x="3632950" y="2189325"/>
            <a:ext cx="1840500" cy="2151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3" name="Shape 703"/>
          <p:cNvSpPr/>
          <p:nvPr/>
        </p:nvSpPr>
        <p:spPr>
          <a:xfrm>
            <a:off x="2404650" y="2729775"/>
            <a:ext cx="1135800" cy="107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4" name="Shape 704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Thread 일반</a:t>
            </a:r>
          </a:p>
        </p:txBody>
      </p:sp>
      <p:sp>
        <p:nvSpPr>
          <p:cNvPr id="705" name="Shape 705"/>
          <p:cNvSpPr/>
          <p:nvPr/>
        </p:nvSpPr>
        <p:spPr>
          <a:xfrm>
            <a:off x="3177550" y="3036225"/>
            <a:ext cx="255300" cy="459300"/>
          </a:xfrm>
          <a:prstGeom prst="cube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6" name="Shape 706"/>
          <p:cNvSpPr/>
          <p:nvPr/>
        </p:nvSpPr>
        <p:spPr>
          <a:xfrm>
            <a:off x="3925550" y="2779675"/>
            <a:ext cx="331800" cy="969000"/>
          </a:xfrm>
          <a:prstGeom prst="cube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L1</a:t>
            </a:r>
          </a:p>
        </p:txBody>
      </p:sp>
      <p:sp>
        <p:nvSpPr>
          <p:cNvPr id="707" name="Shape 707"/>
          <p:cNvSpPr/>
          <p:nvPr/>
        </p:nvSpPr>
        <p:spPr>
          <a:xfrm>
            <a:off x="4604275" y="2484625"/>
            <a:ext cx="535500" cy="1512300"/>
          </a:xfrm>
          <a:prstGeom prst="cube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L2</a:t>
            </a:r>
          </a:p>
        </p:txBody>
      </p:sp>
      <p:sp>
        <p:nvSpPr>
          <p:cNvPr id="708" name="Shape 708"/>
          <p:cNvSpPr/>
          <p:nvPr/>
        </p:nvSpPr>
        <p:spPr>
          <a:xfrm>
            <a:off x="5688025" y="1634125"/>
            <a:ext cx="1135800" cy="2603700"/>
          </a:xfrm>
          <a:prstGeom prst="cube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RAM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764825" y="1462750"/>
            <a:ext cx="31608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ContextSwitch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Process vs Thread</a:t>
            </a:r>
          </a:p>
        </p:txBody>
      </p:sp>
      <p:sp>
        <p:nvSpPr>
          <p:cNvPr id="710" name="Shape 710"/>
          <p:cNvSpPr txBox="1"/>
          <p:nvPr/>
        </p:nvSpPr>
        <p:spPr>
          <a:xfrm>
            <a:off x="4272050" y="1931175"/>
            <a:ext cx="6360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캐시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/>
        </p:nvSpPr>
        <p:spPr>
          <a:xfrm>
            <a:off x="3632950" y="2189325"/>
            <a:ext cx="1840500" cy="2151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2404650" y="2729775"/>
            <a:ext cx="1135800" cy="1072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7" name="Shape 717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  <p:sp>
        <p:nvSpPr>
          <p:cNvPr id="718" name="Shape 718"/>
          <p:cNvSpPr/>
          <p:nvPr/>
        </p:nvSpPr>
        <p:spPr>
          <a:xfrm>
            <a:off x="3177550" y="3036225"/>
            <a:ext cx="255300" cy="459300"/>
          </a:xfrm>
          <a:prstGeom prst="cube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9" name="Shape 719"/>
          <p:cNvSpPr/>
          <p:nvPr/>
        </p:nvSpPr>
        <p:spPr>
          <a:xfrm>
            <a:off x="3925550" y="2779675"/>
            <a:ext cx="331800" cy="969000"/>
          </a:xfrm>
          <a:prstGeom prst="cube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L1</a:t>
            </a:r>
          </a:p>
        </p:txBody>
      </p:sp>
      <p:sp>
        <p:nvSpPr>
          <p:cNvPr id="720" name="Shape 720"/>
          <p:cNvSpPr/>
          <p:nvPr/>
        </p:nvSpPr>
        <p:spPr>
          <a:xfrm>
            <a:off x="4604275" y="2484625"/>
            <a:ext cx="535500" cy="1512300"/>
          </a:xfrm>
          <a:prstGeom prst="cube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L2</a:t>
            </a:r>
          </a:p>
        </p:txBody>
      </p:sp>
      <p:sp>
        <p:nvSpPr>
          <p:cNvPr id="721" name="Shape 721"/>
          <p:cNvSpPr/>
          <p:nvPr/>
        </p:nvSpPr>
        <p:spPr>
          <a:xfrm>
            <a:off x="5688025" y="1634125"/>
            <a:ext cx="1135800" cy="2603700"/>
          </a:xfrm>
          <a:prstGeom prst="cube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RAM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764825" y="1462750"/>
            <a:ext cx="31608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ContextSwitch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Process vs Thread</a:t>
            </a:r>
          </a:p>
        </p:txBody>
      </p:sp>
      <p:sp>
        <p:nvSpPr>
          <p:cNvPr id="723" name="Shape 723"/>
          <p:cNvSpPr/>
          <p:nvPr/>
        </p:nvSpPr>
        <p:spPr>
          <a:xfrm>
            <a:off x="4113625" y="54875"/>
            <a:ext cx="3726000" cy="1758900"/>
          </a:xfrm>
          <a:prstGeom prst="wedgeRoundRectCallout">
            <a:avLst>
              <a:gd fmla="val -26722" name="adj1"/>
              <a:gd fmla="val 6972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캐싱 측면에서 스레드 모델 성능</a:t>
            </a:r>
            <a:r>
              <a:rPr lang="en" sz="2400"/>
              <a:t>이 </a:t>
            </a:r>
            <a:r>
              <a:rPr lang="en" sz="2400"/>
              <a:t> 좋</a:t>
            </a:r>
            <a:r>
              <a:rPr lang="en" sz="2400"/>
              <a:t>다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</a:t>
            </a:r>
            <a:r>
              <a:rPr lang="en"/>
              <a:t> 일반</a:t>
            </a:r>
          </a:p>
        </p:txBody>
      </p:sp>
      <p:sp>
        <p:nvSpPr>
          <p:cNvPr id="729" name="Shape 729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ThreadPool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스레드</a:t>
            </a:r>
            <a:r>
              <a:rPr lang="en"/>
              <a:t>를 미리 만들어 놓고 </a:t>
            </a:r>
            <a:r>
              <a:rPr lang="en">
                <a:solidFill>
                  <a:srgbClr val="FF0000"/>
                </a:solidFill>
              </a:rPr>
              <a:t>재사용</a:t>
            </a:r>
            <a:r>
              <a:rPr lang="en"/>
              <a:t>하는 것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</a:pPr>
            <a:r>
              <a:rPr lang="en"/>
              <a:t>비용 감소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스레드 생성 비용 - cpu, memroy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  <p:sp>
        <p:nvSpPr>
          <p:cNvPr id="735" name="Shape 735"/>
          <p:cNvSpPr/>
          <p:nvPr/>
        </p:nvSpPr>
        <p:spPr>
          <a:xfrm>
            <a:off x="4856700" y="1912075"/>
            <a:ext cx="2437800" cy="17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6" name="Shape 736"/>
          <p:cNvSpPr/>
          <p:nvPr/>
        </p:nvSpPr>
        <p:spPr>
          <a:xfrm>
            <a:off x="5076575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7" name="Shape 737"/>
          <p:cNvSpPr/>
          <p:nvPr/>
        </p:nvSpPr>
        <p:spPr>
          <a:xfrm>
            <a:off x="5076575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8" name="Shape 738"/>
          <p:cNvSpPr/>
          <p:nvPr/>
        </p:nvSpPr>
        <p:spPr>
          <a:xfrm>
            <a:off x="58701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5853487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0" name="Shape 740"/>
          <p:cNvSpPr/>
          <p:nvPr/>
        </p:nvSpPr>
        <p:spPr>
          <a:xfrm>
            <a:off x="6630400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1" name="Shape 741"/>
          <p:cNvSpPr/>
          <p:nvPr/>
        </p:nvSpPr>
        <p:spPr>
          <a:xfrm>
            <a:off x="66304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2" name="Shape 742"/>
          <p:cNvSpPr txBox="1"/>
          <p:nvPr/>
        </p:nvSpPr>
        <p:spPr>
          <a:xfrm>
            <a:off x="5506225" y="1653950"/>
            <a:ext cx="1596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스레드풀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  <p:sp>
        <p:nvSpPr>
          <p:cNvPr id="748" name="Shape 748"/>
          <p:cNvSpPr/>
          <p:nvPr/>
        </p:nvSpPr>
        <p:spPr>
          <a:xfrm>
            <a:off x="4856700" y="1912075"/>
            <a:ext cx="2437800" cy="17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9" name="Shape 749"/>
          <p:cNvSpPr/>
          <p:nvPr/>
        </p:nvSpPr>
        <p:spPr>
          <a:xfrm>
            <a:off x="2944600" y="2457875"/>
            <a:ext cx="1595400" cy="621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스레드 요청</a:t>
            </a:r>
          </a:p>
        </p:txBody>
      </p:sp>
      <p:sp>
        <p:nvSpPr>
          <p:cNvPr id="750" name="Shape 750"/>
          <p:cNvSpPr/>
          <p:nvPr/>
        </p:nvSpPr>
        <p:spPr>
          <a:xfrm>
            <a:off x="5076575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1" name="Shape 751"/>
          <p:cNvSpPr/>
          <p:nvPr/>
        </p:nvSpPr>
        <p:spPr>
          <a:xfrm>
            <a:off x="5076575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2" name="Shape 752"/>
          <p:cNvSpPr/>
          <p:nvPr/>
        </p:nvSpPr>
        <p:spPr>
          <a:xfrm>
            <a:off x="58701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3" name="Shape 753"/>
          <p:cNvSpPr/>
          <p:nvPr/>
        </p:nvSpPr>
        <p:spPr>
          <a:xfrm>
            <a:off x="5853487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6630400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66304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3326450" y="2188775"/>
            <a:ext cx="411000" cy="41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757" name="Shape 757"/>
          <p:cNvSpPr txBox="1"/>
          <p:nvPr/>
        </p:nvSpPr>
        <p:spPr>
          <a:xfrm>
            <a:off x="5506225" y="1653950"/>
            <a:ext cx="1596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스레드풀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  <p:sp>
        <p:nvSpPr>
          <p:cNvPr id="763" name="Shape 763"/>
          <p:cNvSpPr/>
          <p:nvPr/>
        </p:nvSpPr>
        <p:spPr>
          <a:xfrm>
            <a:off x="4856700" y="1912075"/>
            <a:ext cx="2437800" cy="17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4" name="Shape 764"/>
          <p:cNvSpPr/>
          <p:nvPr/>
        </p:nvSpPr>
        <p:spPr>
          <a:xfrm>
            <a:off x="5076575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765" name="Shape 765"/>
          <p:cNvSpPr/>
          <p:nvPr/>
        </p:nvSpPr>
        <p:spPr>
          <a:xfrm>
            <a:off x="5076575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6" name="Shape 766"/>
          <p:cNvSpPr/>
          <p:nvPr/>
        </p:nvSpPr>
        <p:spPr>
          <a:xfrm>
            <a:off x="58701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7" name="Shape 767"/>
          <p:cNvSpPr/>
          <p:nvPr/>
        </p:nvSpPr>
        <p:spPr>
          <a:xfrm>
            <a:off x="5853487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8" name="Shape 768"/>
          <p:cNvSpPr/>
          <p:nvPr/>
        </p:nvSpPr>
        <p:spPr>
          <a:xfrm>
            <a:off x="6630400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9" name="Shape 769"/>
          <p:cNvSpPr/>
          <p:nvPr/>
        </p:nvSpPr>
        <p:spPr>
          <a:xfrm>
            <a:off x="66304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0" name="Shape 770"/>
          <p:cNvSpPr txBox="1"/>
          <p:nvPr/>
        </p:nvSpPr>
        <p:spPr>
          <a:xfrm>
            <a:off x="5506225" y="1653950"/>
            <a:ext cx="1596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스레드풀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  <p:sp>
        <p:nvSpPr>
          <p:cNvPr id="776" name="Shape 776"/>
          <p:cNvSpPr/>
          <p:nvPr/>
        </p:nvSpPr>
        <p:spPr>
          <a:xfrm>
            <a:off x="4856700" y="1912075"/>
            <a:ext cx="2437800" cy="17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5076575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5076575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58701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5853487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6630400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66304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3" name="Shape 783"/>
          <p:cNvSpPr txBox="1"/>
          <p:nvPr/>
        </p:nvSpPr>
        <p:spPr>
          <a:xfrm>
            <a:off x="5506225" y="1653950"/>
            <a:ext cx="1596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스레드풀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들어가</a:t>
            </a:r>
            <a:r>
              <a:rPr lang="en"/>
              <a:t>며..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</a:pPr>
            <a:r>
              <a:rPr lang="en"/>
              <a:t>다</a:t>
            </a:r>
            <a:r>
              <a:rPr lang="en"/>
              <a:t>룰 주제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20000"/>
              <a:buFont typeface="Montserrat"/>
            </a:pPr>
            <a:r>
              <a:rPr lang="en"/>
              <a:t>Process, Thread, ThreadPool, 자바비동기API, NIO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  <p:sp>
        <p:nvSpPr>
          <p:cNvPr id="789" name="Shape 789"/>
          <p:cNvSpPr/>
          <p:nvPr/>
        </p:nvSpPr>
        <p:spPr>
          <a:xfrm>
            <a:off x="4856700" y="1912075"/>
            <a:ext cx="2437800" cy="17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0" name="Shape 790"/>
          <p:cNvSpPr/>
          <p:nvPr/>
        </p:nvSpPr>
        <p:spPr>
          <a:xfrm>
            <a:off x="2944600" y="2457875"/>
            <a:ext cx="1595400" cy="621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스레드 요청</a:t>
            </a:r>
          </a:p>
        </p:txBody>
      </p:sp>
      <p:sp>
        <p:nvSpPr>
          <p:cNvPr id="791" name="Shape 791"/>
          <p:cNvSpPr/>
          <p:nvPr/>
        </p:nvSpPr>
        <p:spPr>
          <a:xfrm>
            <a:off x="5076575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2" name="Shape 792"/>
          <p:cNvSpPr/>
          <p:nvPr/>
        </p:nvSpPr>
        <p:spPr>
          <a:xfrm>
            <a:off x="5076575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3" name="Shape 793"/>
          <p:cNvSpPr/>
          <p:nvPr/>
        </p:nvSpPr>
        <p:spPr>
          <a:xfrm>
            <a:off x="58701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4" name="Shape 794"/>
          <p:cNvSpPr/>
          <p:nvPr/>
        </p:nvSpPr>
        <p:spPr>
          <a:xfrm>
            <a:off x="5853487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5" name="Shape 795"/>
          <p:cNvSpPr/>
          <p:nvPr/>
        </p:nvSpPr>
        <p:spPr>
          <a:xfrm>
            <a:off x="6630400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6" name="Shape 796"/>
          <p:cNvSpPr/>
          <p:nvPr/>
        </p:nvSpPr>
        <p:spPr>
          <a:xfrm>
            <a:off x="66304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7" name="Shape 797"/>
          <p:cNvSpPr/>
          <p:nvPr/>
        </p:nvSpPr>
        <p:spPr>
          <a:xfrm>
            <a:off x="3326450" y="2188775"/>
            <a:ext cx="411000" cy="41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798" name="Shape 798"/>
          <p:cNvSpPr txBox="1"/>
          <p:nvPr/>
        </p:nvSpPr>
        <p:spPr>
          <a:xfrm>
            <a:off x="5506225" y="1653950"/>
            <a:ext cx="1596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스레드풀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  <p:sp>
        <p:nvSpPr>
          <p:cNvPr id="804" name="Shape 804"/>
          <p:cNvSpPr/>
          <p:nvPr/>
        </p:nvSpPr>
        <p:spPr>
          <a:xfrm>
            <a:off x="4856700" y="1912075"/>
            <a:ext cx="2437800" cy="17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5" name="Shape 805"/>
          <p:cNvSpPr/>
          <p:nvPr/>
        </p:nvSpPr>
        <p:spPr>
          <a:xfrm>
            <a:off x="5076575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806" name="Shape 806"/>
          <p:cNvSpPr/>
          <p:nvPr/>
        </p:nvSpPr>
        <p:spPr>
          <a:xfrm>
            <a:off x="5076575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7" name="Shape 807"/>
          <p:cNvSpPr/>
          <p:nvPr/>
        </p:nvSpPr>
        <p:spPr>
          <a:xfrm>
            <a:off x="58701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8" name="Shape 808"/>
          <p:cNvSpPr/>
          <p:nvPr/>
        </p:nvSpPr>
        <p:spPr>
          <a:xfrm>
            <a:off x="5853487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6630400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0" name="Shape 810"/>
          <p:cNvSpPr/>
          <p:nvPr/>
        </p:nvSpPr>
        <p:spPr>
          <a:xfrm>
            <a:off x="66304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1" name="Shape 811"/>
          <p:cNvSpPr txBox="1"/>
          <p:nvPr/>
        </p:nvSpPr>
        <p:spPr>
          <a:xfrm>
            <a:off x="5506225" y="1653950"/>
            <a:ext cx="1596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스레드풀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  <p:sp>
        <p:nvSpPr>
          <p:cNvPr id="817" name="Shape 817"/>
          <p:cNvSpPr/>
          <p:nvPr/>
        </p:nvSpPr>
        <p:spPr>
          <a:xfrm>
            <a:off x="4856700" y="1912075"/>
            <a:ext cx="2437800" cy="17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5076575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5076575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58701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1" name="Shape 821"/>
          <p:cNvSpPr/>
          <p:nvPr/>
        </p:nvSpPr>
        <p:spPr>
          <a:xfrm>
            <a:off x="5853487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2" name="Shape 822"/>
          <p:cNvSpPr/>
          <p:nvPr/>
        </p:nvSpPr>
        <p:spPr>
          <a:xfrm>
            <a:off x="6630400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3" name="Shape 823"/>
          <p:cNvSpPr/>
          <p:nvPr/>
        </p:nvSpPr>
        <p:spPr>
          <a:xfrm>
            <a:off x="66304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4" name="Shape 824"/>
          <p:cNvSpPr txBox="1"/>
          <p:nvPr/>
        </p:nvSpPr>
        <p:spPr>
          <a:xfrm>
            <a:off x="5506225" y="1653950"/>
            <a:ext cx="1596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스레드풀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  <p:sp>
        <p:nvSpPr>
          <p:cNvPr id="830" name="Shape 830"/>
          <p:cNvSpPr/>
          <p:nvPr/>
        </p:nvSpPr>
        <p:spPr>
          <a:xfrm>
            <a:off x="4856700" y="1912075"/>
            <a:ext cx="2437800" cy="17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1" name="Shape 831"/>
          <p:cNvSpPr/>
          <p:nvPr/>
        </p:nvSpPr>
        <p:spPr>
          <a:xfrm>
            <a:off x="5076575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2" name="Shape 832"/>
          <p:cNvSpPr/>
          <p:nvPr/>
        </p:nvSpPr>
        <p:spPr>
          <a:xfrm>
            <a:off x="5076575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3" name="Shape 833"/>
          <p:cNvSpPr/>
          <p:nvPr/>
        </p:nvSpPr>
        <p:spPr>
          <a:xfrm>
            <a:off x="58701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4" name="Shape 834"/>
          <p:cNvSpPr/>
          <p:nvPr/>
        </p:nvSpPr>
        <p:spPr>
          <a:xfrm>
            <a:off x="5853487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5" name="Shape 835"/>
          <p:cNvSpPr/>
          <p:nvPr/>
        </p:nvSpPr>
        <p:spPr>
          <a:xfrm>
            <a:off x="6630400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6" name="Shape 836"/>
          <p:cNvSpPr/>
          <p:nvPr/>
        </p:nvSpPr>
        <p:spPr>
          <a:xfrm>
            <a:off x="66304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7" name="Shape 837"/>
          <p:cNvSpPr txBox="1"/>
          <p:nvPr/>
        </p:nvSpPr>
        <p:spPr>
          <a:xfrm>
            <a:off x="5506225" y="1653950"/>
            <a:ext cx="1596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스레드풀</a:t>
            </a:r>
          </a:p>
        </p:txBody>
      </p:sp>
      <p:sp>
        <p:nvSpPr>
          <p:cNvPr id="838" name="Shape 838"/>
          <p:cNvSpPr/>
          <p:nvPr/>
        </p:nvSpPr>
        <p:spPr>
          <a:xfrm>
            <a:off x="2944600" y="2457875"/>
            <a:ext cx="1595400" cy="621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스레드 요청</a:t>
            </a:r>
          </a:p>
        </p:txBody>
      </p:sp>
      <p:sp>
        <p:nvSpPr>
          <p:cNvPr id="839" name="Shape 839"/>
          <p:cNvSpPr/>
          <p:nvPr/>
        </p:nvSpPr>
        <p:spPr>
          <a:xfrm>
            <a:off x="3326450" y="2188775"/>
            <a:ext cx="411000" cy="41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840" name="Shape 840"/>
          <p:cNvSpPr/>
          <p:nvPr/>
        </p:nvSpPr>
        <p:spPr>
          <a:xfrm>
            <a:off x="3326450" y="1777775"/>
            <a:ext cx="411000" cy="41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841" name="Shape 841"/>
          <p:cNvSpPr/>
          <p:nvPr/>
        </p:nvSpPr>
        <p:spPr>
          <a:xfrm>
            <a:off x="3737450" y="2188775"/>
            <a:ext cx="411000" cy="41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842" name="Shape 842"/>
          <p:cNvSpPr/>
          <p:nvPr/>
        </p:nvSpPr>
        <p:spPr>
          <a:xfrm>
            <a:off x="3737450" y="1777775"/>
            <a:ext cx="411000" cy="41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843" name="Shape 843"/>
          <p:cNvSpPr/>
          <p:nvPr/>
        </p:nvSpPr>
        <p:spPr>
          <a:xfrm>
            <a:off x="2944600" y="2188775"/>
            <a:ext cx="411000" cy="41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844" name="Shape 844"/>
          <p:cNvSpPr/>
          <p:nvPr/>
        </p:nvSpPr>
        <p:spPr>
          <a:xfrm>
            <a:off x="2928370" y="1777775"/>
            <a:ext cx="411000" cy="41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  <p:sp>
        <p:nvSpPr>
          <p:cNvPr id="850" name="Shape 850"/>
          <p:cNvSpPr/>
          <p:nvPr/>
        </p:nvSpPr>
        <p:spPr>
          <a:xfrm>
            <a:off x="4856700" y="1912075"/>
            <a:ext cx="2437800" cy="17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1" name="Shape 851"/>
          <p:cNvSpPr/>
          <p:nvPr/>
        </p:nvSpPr>
        <p:spPr>
          <a:xfrm>
            <a:off x="5076575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852" name="Shape 852"/>
          <p:cNvSpPr/>
          <p:nvPr/>
        </p:nvSpPr>
        <p:spPr>
          <a:xfrm>
            <a:off x="5076575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853" name="Shape 853"/>
          <p:cNvSpPr/>
          <p:nvPr/>
        </p:nvSpPr>
        <p:spPr>
          <a:xfrm>
            <a:off x="58701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854" name="Shape 854"/>
          <p:cNvSpPr/>
          <p:nvPr/>
        </p:nvSpPr>
        <p:spPr>
          <a:xfrm>
            <a:off x="5853487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855" name="Shape 855"/>
          <p:cNvSpPr/>
          <p:nvPr/>
        </p:nvSpPr>
        <p:spPr>
          <a:xfrm>
            <a:off x="6630400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856" name="Shape 856"/>
          <p:cNvSpPr/>
          <p:nvPr/>
        </p:nvSpPr>
        <p:spPr>
          <a:xfrm>
            <a:off x="66304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857" name="Shape 857"/>
          <p:cNvSpPr txBox="1"/>
          <p:nvPr/>
        </p:nvSpPr>
        <p:spPr>
          <a:xfrm>
            <a:off x="5506225" y="1653950"/>
            <a:ext cx="1596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스레드풀</a:t>
            </a:r>
          </a:p>
        </p:txBody>
      </p:sp>
      <p:sp>
        <p:nvSpPr>
          <p:cNvPr id="858" name="Shape 858"/>
          <p:cNvSpPr txBox="1"/>
          <p:nvPr/>
        </p:nvSpPr>
        <p:spPr>
          <a:xfrm>
            <a:off x="5339500" y="2887250"/>
            <a:ext cx="1701900" cy="1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0000"/>
                </a:solidFill>
              </a:rPr>
              <a:t>FULL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  <p:sp>
        <p:nvSpPr>
          <p:cNvPr id="864" name="Shape 864"/>
          <p:cNvSpPr/>
          <p:nvPr/>
        </p:nvSpPr>
        <p:spPr>
          <a:xfrm>
            <a:off x="4856700" y="1912075"/>
            <a:ext cx="2437800" cy="17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5" name="Shape 865"/>
          <p:cNvSpPr/>
          <p:nvPr/>
        </p:nvSpPr>
        <p:spPr>
          <a:xfrm>
            <a:off x="5076575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866" name="Shape 866"/>
          <p:cNvSpPr/>
          <p:nvPr/>
        </p:nvSpPr>
        <p:spPr>
          <a:xfrm>
            <a:off x="5076575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867" name="Shape 867"/>
          <p:cNvSpPr/>
          <p:nvPr/>
        </p:nvSpPr>
        <p:spPr>
          <a:xfrm>
            <a:off x="58701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868" name="Shape 868"/>
          <p:cNvSpPr/>
          <p:nvPr/>
        </p:nvSpPr>
        <p:spPr>
          <a:xfrm>
            <a:off x="5853487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869" name="Shape 869"/>
          <p:cNvSpPr/>
          <p:nvPr/>
        </p:nvSpPr>
        <p:spPr>
          <a:xfrm>
            <a:off x="6630400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870" name="Shape 870"/>
          <p:cNvSpPr/>
          <p:nvPr/>
        </p:nvSpPr>
        <p:spPr>
          <a:xfrm>
            <a:off x="66304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871" name="Shape 871"/>
          <p:cNvSpPr txBox="1"/>
          <p:nvPr/>
        </p:nvSpPr>
        <p:spPr>
          <a:xfrm>
            <a:off x="5506225" y="1653950"/>
            <a:ext cx="1596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스레드풀</a:t>
            </a:r>
          </a:p>
        </p:txBody>
      </p:sp>
      <p:sp>
        <p:nvSpPr>
          <p:cNvPr id="872" name="Shape 872"/>
          <p:cNvSpPr txBox="1"/>
          <p:nvPr/>
        </p:nvSpPr>
        <p:spPr>
          <a:xfrm>
            <a:off x="5339500" y="2887250"/>
            <a:ext cx="1701900" cy="1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0000"/>
                </a:solidFill>
              </a:rPr>
              <a:t>FULL</a:t>
            </a:r>
          </a:p>
        </p:txBody>
      </p:sp>
      <p:sp>
        <p:nvSpPr>
          <p:cNvPr id="873" name="Shape 873"/>
          <p:cNvSpPr/>
          <p:nvPr/>
        </p:nvSpPr>
        <p:spPr>
          <a:xfrm>
            <a:off x="2944600" y="2457875"/>
            <a:ext cx="1595400" cy="621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스레드 요청</a:t>
            </a:r>
          </a:p>
        </p:txBody>
      </p:sp>
      <p:sp>
        <p:nvSpPr>
          <p:cNvPr id="874" name="Shape 874"/>
          <p:cNvSpPr/>
          <p:nvPr/>
        </p:nvSpPr>
        <p:spPr>
          <a:xfrm>
            <a:off x="3326450" y="2188775"/>
            <a:ext cx="411000" cy="41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875" name="Shape 875"/>
          <p:cNvSpPr/>
          <p:nvPr/>
        </p:nvSpPr>
        <p:spPr>
          <a:xfrm>
            <a:off x="2916500" y="1741125"/>
            <a:ext cx="1329000" cy="2112900"/>
          </a:xfrm>
          <a:prstGeom prst="mathMultiply">
            <a:avLst>
              <a:gd fmla="val 10071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  <p:sp>
        <p:nvSpPr>
          <p:cNvPr id="881" name="Shape 881"/>
          <p:cNvSpPr/>
          <p:nvPr/>
        </p:nvSpPr>
        <p:spPr>
          <a:xfrm>
            <a:off x="6304500" y="1912075"/>
            <a:ext cx="2437800" cy="17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2" name="Shape 882"/>
          <p:cNvSpPr/>
          <p:nvPr/>
        </p:nvSpPr>
        <p:spPr>
          <a:xfrm>
            <a:off x="6524375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3" name="Shape 883"/>
          <p:cNvSpPr/>
          <p:nvPr/>
        </p:nvSpPr>
        <p:spPr>
          <a:xfrm>
            <a:off x="6524375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4" name="Shape 884"/>
          <p:cNvSpPr/>
          <p:nvPr/>
        </p:nvSpPr>
        <p:spPr>
          <a:xfrm>
            <a:off x="73179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5" name="Shape 885"/>
          <p:cNvSpPr/>
          <p:nvPr/>
        </p:nvSpPr>
        <p:spPr>
          <a:xfrm>
            <a:off x="7301287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6" name="Shape 886"/>
          <p:cNvSpPr/>
          <p:nvPr/>
        </p:nvSpPr>
        <p:spPr>
          <a:xfrm>
            <a:off x="8078200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7" name="Shape 887"/>
          <p:cNvSpPr/>
          <p:nvPr/>
        </p:nvSpPr>
        <p:spPr>
          <a:xfrm>
            <a:off x="80782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8" name="Shape 888"/>
          <p:cNvSpPr txBox="1"/>
          <p:nvPr/>
        </p:nvSpPr>
        <p:spPr>
          <a:xfrm>
            <a:off x="6954025" y="1501550"/>
            <a:ext cx="1596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스레드풀</a:t>
            </a:r>
          </a:p>
        </p:txBody>
      </p:sp>
      <p:sp>
        <p:nvSpPr>
          <p:cNvPr id="889" name="Shape 889"/>
          <p:cNvSpPr/>
          <p:nvPr/>
        </p:nvSpPr>
        <p:spPr>
          <a:xfrm rot="-5400000">
            <a:off x="3039275" y="1976600"/>
            <a:ext cx="650100" cy="15441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0" name="Shape 8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700" y="2264144"/>
            <a:ext cx="968999" cy="9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Shape 891"/>
          <p:cNvSpPr txBox="1"/>
          <p:nvPr/>
        </p:nvSpPr>
        <p:spPr>
          <a:xfrm>
            <a:off x="2770812" y="1936400"/>
            <a:ext cx="1596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스레드큐</a:t>
            </a:r>
          </a:p>
        </p:txBody>
      </p:sp>
      <p:sp>
        <p:nvSpPr>
          <p:cNvPr id="892" name="Shape 892"/>
          <p:cNvSpPr txBox="1"/>
          <p:nvPr/>
        </p:nvSpPr>
        <p:spPr>
          <a:xfrm>
            <a:off x="4404900" y="1395950"/>
            <a:ext cx="1596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스레드풀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매니저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  <p:sp>
        <p:nvSpPr>
          <p:cNvPr id="898" name="Shape 898"/>
          <p:cNvSpPr/>
          <p:nvPr/>
        </p:nvSpPr>
        <p:spPr>
          <a:xfrm>
            <a:off x="6304500" y="1912075"/>
            <a:ext cx="2437800" cy="17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9" name="Shape 899"/>
          <p:cNvSpPr/>
          <p:nvPr/>
        </p:nvSpPr>
        <p:spPr>
          <a:xfrm>
            <a:off x="6524375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0" name="Shape 900"/>
          <p:cNvSpPr/>
          <p:nvPr/>
        </p:nvSpPr>
        <p:spPr>
          <a:xfrm>
            <a:off x="6524375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1" name="Shape 901"/>
          <p:cNvSpPr/>
          <p:nvPr/>
        </p:nvSpPr>
        <p:spPr>
          <a:xfrm>
            <a:off x="73179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2" name="Shape 902"/>
          <p:cNvSpPr/>
          <p:nvPr/>
        </p:nvSpPr>
        <p:spPr>
          <a:xfrm>
            <a:off x="7301287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3" name="Shape 903"/>
          <p:cNvSpPr/>
          <p:nvPr/>
        </p:nvSpPr>
        <p:spPr>
          <a:xfrm>
            <a:off x="8078200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4" name="Shape 904"/>
          <p:cNvSpPr/>
          <p:nvPr/>
        </p:nvSpPr>
        <p:spPr>
          <a:xfrm>
            <a:off x="80782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5" name="Shape 905"/>
          <p:cNvSpPr txBox="1"/>
          <p:nvPr/>
        </p:nvSpPr>
        <p:spPr>
          <a:xfrm>
            <a:off x="6954025" y="1653950"/>
            <a:ext cx="1596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스레드풀</a:t>
            </a:r>
          </a:p>
        </p:txBody>
      </p:sp>
      <p:sp>
        <p:nvSpPr>
          <p:cNvPr id="906" name="Shape 906"/>
          <p:cNvSpPr/>
          <p:nvPr/>
        </p:nvSpPr>
        <p:spPr>
          <a:xfrm rot="-5400000">
            <a:off x="3039275" y="1976600"/>
            <a:ext cx="650100" cy="15441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7" name="Shape 907"/>
          <p:cNvSpPr/>
          <p:nvPr/>
        </p:nvSpPr>
        <p:spPr>
          <a:xfrm>
            <a:off x="734800" y="2457875"/>
            <a:ext cx="1595400" cy="621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스레드 요청</a:t>
            </a:r>
          </a:p>
        </p:txBody>
      </p:sp>
      <p:sp>
        <p:nvSpPr>
          <p:cNvPr id="908" name="Shape 908"/>
          <p:cNvSpPr/>
          <p:nvPr/>
        </p:nvSpPr>
        <p:spPr>
          <a:xfrm>
            <a:off x="1116650" y="2188775"/>
            <a:ext cx="411000" cy="41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pic>
        <p:nvPicPr>
          <p:cNvPr id="909" name="Shape 9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700" y="2264144"/>
            <a:ext cx="968999" cy="96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  <p:sp>
        <p:nvSpPr>
          <p:cNvPr id="915" name="Shape 915"/>
          <p:cNvSpPr/>
          <p:nvPr/>
        </p:nvSpPr>
        <p:spPr>
          <a:xfrm>
            <a:off x="6304500" y="1912075"/>
            <a:ext cx="2437800" cy="17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6" name="Shape 916"/>
          <p:cNvSpPr/>
          <p:nvPr/>
        </p:nvSpPr>
        <p:spPr>
          <a:xfrm>
            <a:off x="6524375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6524375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8" name="Shape 918"/>
          <p:cNvSpPr/>
          <p:nvPr/>
        </p:nvSpPr>
        <p:spPr>
          <a:xfrm>
            <a:off x="73179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9" name="Shape 919"/>
          <p:cNvSpPr/>
          <p:nvPr/>
        </p:nvSpPr>
        <p:spPr>
          <a:xfrm>
            <a:off x="7301287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0" name="Shape 920"/>
          <p:cNvSpPr/>
          <p:nvPr/>
        </p:nvSpPr>
        <p:spPr>
          <a:xfrm>
            <a:off x="8078200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1" name="Shape 921"/>
          <p:cNvSpPr/>
          <p:nvPr/>
        </p:nvSpPr>
        <p:spPr>
          <a:xfrm>
            <a:off x="80782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2" name="Shape 922"/>
          <p:cNvSpPr txBox="1"/>
          <p:nvPr/>
        </p:nvSpPr>
        <p:spPr>
          <a:xfrm>
            <a:off x="6954025" y="1653950"/>
            <a:ext cx="1596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스레드풀</a:t>
            </a:r>
          </a:p>
        </p:txBody>
      </p:sp>
      <p:sp>
        <p:nvSpPr>
          <p:cNvPr id="923" name="Shape 923"/>
          <p:cNvSpPr/>
          <p:nvPr/>
        </p:nvSpPr>
        <p:spPr>
          <a:xfrm rot="-5400000">
            <a:off x="3039275" y="1976600"/>
            <a:ext cx="650100" cy="15441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24" name="Shape 9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700" y="2264144"/>
            <a:ext cx="968999" cy="9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Shape 925"/>
          <p:cNvSpPr/>
          <p:nvPr/>
        </p:nvSpPr>
        <p:spPr>
          <a:xfrm>
            <a:off x="3630475" y="2563025"/>
            <a:ext cx="411000" cy="41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  <p:sp>
        <p:nvSpPr>
          <p:cNvPr id="931" name="Shape 931"/>
          <p:cNvSpPr/>
          <p:nvPr/>
        </p:nvSpPr>
        <p:spPr>
          <a:xfrm>
            <a:off x="6304500" y="1912075"/>
            <a:ext cx="2437800" cy="17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2" name="Shape 932"/>
          <p:cNvSpPr/>
          <p:nvPr/>
        </p:nvSpPr>
        <p:spPr>
          <a:xfrm>
            <a:off x="6524375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3" name="Shape 933"/>
          <p:cNvSpPr/>
          <p:nvPr/>
        </p:nvSpPr>
        <p:spPr>
          <a:xfrm>
            <a:off x="6524375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4" name="Shape 934"/>
          <p:cNvSpPr/>
          <p:nvPr/>
        </p:nvSpPr>
        <p:spPr>
          <a:xfrm>
            <a:off x="73179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5" name="Shape 935"/>
          <p:cNvSpPr/>
          <p:nvPr/>
        </p:nvSpPr>
        <p:spPr>
          <a:xfrm>
            <a:off x="7301287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6" name="Shape 936"/>
          <p:cNvSpPr/>
          <p:nvPr/>
        </p:nvSpPr>
        <p:spPr>
          <a:xfrm>
            <a:off x="8078200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7" name="Shape 937"/>
          <p:cNvSpPr/>
          <p:nvPr/>
        </p:nvSpPr>
        <p:spPr>
          <a:xfrm>
            <a:off x="80782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8" name="Shape 938"/>
          <p:cNvSpPr txBox="1"/>
          <p:nvPr/>
        </p:nvSpPr>
        <p:spPr>
          <a:xfrm>
            <a:off x="6954025" y="1653950"/>
            <a:ext cx="1596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스레드풀</a:t>
            </a:r>
          </a:p>
        </p:txBody>
      </p:sp>
      <p:sp>
        <p:nvSpPr>
          <p:cNvPr id="939" name="Shape 939"/>
          <p:cNvSpPr/>
          <p:nvPr/>
        </p:nvSpPr>
        <p:spPr>
          <a:xfrm rot="-5400000">
            <a:off x="3039275" y="1976600"/>
            <a:ext cx="650100" cy="15441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0" name="Shape 9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700" y="2264144"/>
            <a:ext cx="968999" cy="9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Shape 941"/>
          <p:cNvSpPr/>
          <p:nvPr/>
        </p:nvSpPr>
        <p:spPr>
          <a:xfrm>
            <a:off x="3630475" y="2563025"/>
            <a:ext cx="411000" cy="41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cxnSp>
        <p:nvCxnSpPr>
          <p:cNvPr id="942" name="Shape 942"/>
          <p:cNvCxnSpPr>
            <a:stCxn id="941" idx="6"/>
            <a:endCxn id="940" idx="1"/>
          </p:cNvCxnSpPr>
          <p:nvPr/>
        </p:nvCxnSpPr>
        <p:spPr>
          <a:xfrm flipH="1" rot="10800000">
            <a:off x="4041475" y="2748725"/>
            <a:ext cx="668100" cy="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3" name="Shape 943"/>
          <p:cNvCxnSpPr>
            <a:stCxn id="940" idx="3"/>
            <a:endCxn id="932" idx="2"/>
          </p:cNvCxnSpPr>
          <p:nvPr/>
        </p:nvCxnSpPr>
        <p:spPr>
          <a:xfrm flipH="1" rot="10800000">
            <a:off x="5678699" y="2452243"/>
            <a:ext cx="84570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들어가며..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</a:pPr>
            <a:r>
              <a:rPr lang="en"/>
              <a:t>프로세</a:t>
            </a:r>
            <a:r>
              <a:rPr lang="en"/>
              <a:t>스, 스레드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대학교 2~3학년때 배우는 개념.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현장…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이론...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  <p:sp>
        <p:nvSpPr>
          <p:cNvPr id="949" name="Shape 949"/>
          <p:cNvSpPr/>
          <p:nvPr/>
        </p:nvSpPr>
        <p:spPr>
          <a:xfrm>
            <a:off x="6304500" y="1912075"/>
            <a:ext cx="2437800" cy="17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0" name="Shape 950"/>
          <p:cNvSpPr/>
          <p:nvPr/>
        </p:nvSpPr>
        <p:spPr>
          <a:xfrm>
            <a:off x="6524375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951" name="Shape 951"/>
          <p:cNvSpPr/>
          <p:nvPr/>
        </p:nvSpPr>
        <p:spPr>
          <a:xfrm>
            <a:off x="6524375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2" name="Shape 952"/>
          <p:cNvSpPr/>
          <p:nvPr/>
        </p:nvSpPr>
        <p:spPr>
          <a:xfrm>
            <a:off x="73179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3" name="Shape 953"/>
          <p:cNvSpPr/>
          <p:nvPr/>
        </p:nvSpPr>
        <p:spPr>
          <a:xfrm>
            <a:off x="7301287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4" name="Shape 954"/>
          <p:cNvSpPr/>
          <p:nvPr/>
        </p:nvSpPr>
        <p:spPr>
          <a:xfrm>
            <a:off x="8078200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5" name="Shape 955"/>
          <p:cNvSpPr/>
          <p:nvPr/>
        </p:nvSpPr>
        <p:spPr>
          <a:xfrm>
            <a:off x="80782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6" name="Shape 956"/>
          <p:cNvSpPr txBox="1"/>
          <p:nvPr/>
        </p:nvSpPr>
        <p:spPr>
          <a:xfrm>
            <a:off x="6954025" y="1653950"/>
            <a:ext cx="1596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스레드풀</a:t>
            </a:r>
          </a:p>
        </p:txBody>
      </p:sp>
      <p:sp>
        <p:nvSpPr>
          <p:cNvPr id="957" name="Shape 957"/>
          <p:cNvSpPr/>
          <p:nvPr/>
        </p:nvSpPr>
        <p:spPr>
          <a:xfrm rot="-5400000">
            <a:off x="3039275" y="1976600"/>
            <a:ext cx="650100" cy="15441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58" name="Shape 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700" y="2264144"/>
            <a:ext cx="968999" cy="96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  <p:sp>
        <p:nvSpPr>
          <p:cNvPr id="964" name="Shape 964"/>
          <p:cNvSpPr/>
          <p:nvPr/>
        </p:nvSpPr>
        <p:spPr>
          <a:xfrm>
            <a:off x="6304500" y="1912075"/>
            <a:ext cx="2437800" cy="17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5" name="Shape 965"/>
          <p:cNvSpPr/>
          <p:nvPr/>
        </p:nvSpPr>
        <p:spPr>
          <a:xfrm>
            <a:off x="6524375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966" name="Shape 966"/>
          <p:cNvSpPr/>
          <p:nvPr/>
        </p:nvSpPr>
        <p:spPr>
          <a:xfrm>
            <a:off x="6524375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7" name="Shape 967"/>
          <p:cNvSpPr/>
          <p:nvPr/>
        </p:nvSpPr>
        <p:spPr>
          <a:xfrm>
            <a:off x="73179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8" name="Shape 968"/>
          <p:cNvSpPr/>
          <p:nvPr/>
        </p:nvSpPr>
        <p:spPr>
          <a:xfrm>
            <a:off x="7301287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9" name="Shape 969"/>
          <p:cNvSpPr/>
          <p:nvPr/>
        </p:nvSpPr>
        <p:spPr>
          <a:xfrm>
            <a:off x="8078200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0" name="Shape 970"/>
          <p:cNvSpPr/>
          <p:nvPr/>
        </p:nvSpPr>
        <p:spPr>
          <a:xfrm>
            <a:off x="80782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1" name="Shape 971"/>
          <p:cNvSpPr txBox="1"/>
          <p:nvPr/>
        </p:nvSpPr>
        <p:spPr>
          <a:xfrm>
            <a:off x="6954025" y="1653950"/>
            <a:ext cx="1596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스레드풀</a:t>
            </a:r>
          </a:p>
        </p:txBody>
      </p:sp>
      <p:sp>
        <p:nvSpPr>
          <p:cNvPr id="972" name="Shape 972"/>
          <p:cNvSpPr/>
          <p:nvPr/>
        </p:nvSpPr>
        <p:spPr>
          <a:xfrm rot="-5400000">
            <a:off x="3039275" y="1976600"/>
            <a:ext cx="650100" cy="15441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73" name="Shape 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700" y="2264144"/>
            <a:ext cx="968999" cy="9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Shape 974"/>
          <p:cNvSpPr/>
          <p:nvPr/>
        </p:nvSpPr>
        <p:spPr>
          <a:xfrm>
            <a:off x="497150" y="2452400"/>
            <a:ext cx="1595400" cy="621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스레드 요청</a:t>
            </a:r>
          </a:p>
        </p:txBody>
      </p:sp>
      <p:sp>
        <p:nvSpPr>
          <p:cNvPr id="975" name="Shape 975"/>
          <p:cNvSpPr/>
          <p:nvPr/>
        </p:nvSpPr>
        <p:spPr>
          <a:xfrm>
            <a:off x="879000" y="2183300"/>
            <a:ext cx="411000" cy="41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976" name="Shape 976"/>
          <p:cNvSpPr/>
          <p:nvPr/>
        </p:nvSpPr>
        <p:spPr>
          <a:xfrm>
            <a:off x="879000" y="1772300"/>
            <a:ext cx="411000" cy="41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977" name="Shape 977"/>
          <p:cNvSpPr/>
          <p:nvPr/>
        </p:nvSpPr>
        <p:spPr>
          <a:xfrm>
            <a:off x="1290000" y="2183300"/>
            <a:ext cx="411000" cy="41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978" name="Shape 978"/>
          <p:cNvSpPr/>
          <p:nvPr/>
        </p:nvSpPr>
        <p:spPr>
          <a:xfrm>
            <a:off x="1290000" y="1772300"/>
            <a:ext cx="411000" cy="41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979" name="Shape 979"/>
          <p:cNvSpPr/>
          <p:nvPr/>
        </p:nvSpPr>
        <p:spPr>
          <a:xfrm>
            <a:off x="497150" y="2183300"/>
            <a:ext cx="411000" cy="41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980" name="Shape 980"/>
          <p:cNvSpPr/>
          <p:nvPr/>
        </p:nvSpPr>
        <p:spPr>
          <a:xfrm>
            <a:off x="497150" y="1772300"/>
            <a:ext cx="411000" cy="41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981" name="Shape 981"/>
          <p:cNvSpPr/>
          <p:nvPr/>
        </p:nvSpPr>
        <p:spPr>
          <a:xfrm>
            <a:off x="497150" y="1370650"/>
            <a:ext cx="411000" cy="41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982" name="Shape 982"/>
          <p:cNvSpPr/>
          <p:nvPr/>
        </p:nvSpPr>
        <p:spPr>
          <a:xfrm>
            <a:off x="879000" y="1370650"/>
            <a:ext cx="411000" cy="41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983" name="Shape 983"/>
          <p:cNvSpPr/>
          <p:nvPr/>
        </p:nvSpPr>
        <p:spPr>
          <a:xfrm>
            <a:off x="1290000" y="1370650"/>
            <a:ext cx="411000" cy="41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  <p:sp>
        <p:nvSpPr>
          <p:cNvPr id="989" name="Shape 989"/>
          <p:cNvSpPr/>
          <p:nvPr/>
        </p:nvSpPr>
        <p:spPr>
          <a:xfrm>
            <a:off x="6304500" y="1912075"/>
            <a:ext cx="2437800" cy="17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0" name="Shape 990"/>
          <p:cNvSpPr/>
          <p:nvPr/>
        </p:nvSpPr>
        <p:spPr>
          <a:xfrm>
            <a:off x="6524375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991" name="Shape 991"/>
          <p:cNvSpPr/>
          <p:nvPr/>
        </p:nvSpPr>
        <p:spPr>
          <a:xfrm>
            <a:off x="6524375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2" name="Shape 992"/>
          <p:cNvSpPr/>
          <p:nvPr/>
        </p:nvSpPr>
        <p:spPr>
          <a:xfrm>
            <a:off x="73179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3" name="Shape 993"/>
          <p:cNvSpPr/>
          <p:nvPr/>
        </p:nvSpPr>
        <p:spPr>
          <a:xfrm>
            <a:off x="7301287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4" name="Shape 994"/>
          <p:cNvSpPr/>
          <p:nvPr/>
        </p:nvSpPr>
        <p:spPr>
          <a:xfrm>
            <a:off x="8078200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5" name="Shape 995"/>
          <p:cNvSpPr/>
          <p:nvPr/>
        </p:nvSpPr>
        <p:spPr>
          <a:xfrm>
            <a:off x="80782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6" name="Shape 996"/>
          <p:cNvSpPr txBox="1"/>
          <p:nvPr/>
        </p:nvSpPr>
        <p:spPr>
          <a:xfrm>
            <a:off x="6954025" y="1653950"/>
            <a:ext cx="1596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스레드풀</a:t>
            </a:r>
          </a:p>
        </p:txBody>
      </p:sp>
      <p:sp>
        <p:nvSpPr>
          <p:cNvPr id="997" name="Shape 997"/>
          <p:cNvSpPr/>
          <p:nvPr/>
        </p:nvSpPr>
        <p:spPr>
          <a:xfrm rot="-5400000">
            <a:off x="3039275" y="1976600"/>
            <a:ext cx="650100" cy="15441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98" name="Shape 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700" y="2264144"/>
            <a:ext cx="968999" cy="9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Shape 999"/>
          <p:cNvSpPr/>
          <p:nvPr/>
        </p:nvSpPr>
        <p:spPr>
          <a:xfrm>
            <a:off x="2802925" y="2543150"/>
            <a:ext cx="411000" cy="41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1000" name="Shape 1000"/>
          <p:cNvSpPr/>
          <p:nvPr/>
        </p:nvSpPr>
        <p:spPr>
          <a:xfrm>
            <a:off x="2955325" y="2543150"/>
            <a:ext cx="411000" cy="41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1001" name="Shape 1001"/>
          <p:cNvSpPr/>
          <p:nvPr/>
        </p:nvSpPr>
        <p:spPr>
          <a:xfrm>
            <a:off x="3117275" y="2543150"/>
            <a:ext cx="411000" cy="41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1002" name="Shape 1002"/>
          <p:cNvSpPr/>
          <p:nvPr/>
        </p:nvSpPr>
        <p:spPr>
          <a:xfrm>
            <a:off x="3299500" y="2543150"/>
            <a:ext cx="411000" cy="41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1003" name="Shape 1003"/>
          <p:cNvSpPr/>
          <p:nvPr/>
        </p:nvSpPr>
        <p:spPr>
          <a:xfrm>
            <a:off x="3451900" y="2543150"/>
            <a:ext cx="411000" cy="41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1004" name="Shape 1004"/>
          <p:cNvSpPr/>
          <p:nvPr/>
        </p:nvSpPr>
        <p:spPr>
          <a:xfrm>
            <a:off x="3613850" y="2543150"/>
            <a:ext cx="411000" cy="41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  <p:sp>
        <p:nvSpPr>
          <p:cNvPr id="1010" name="Shape 1010"/>
          <p:cNvSpPr/>
          <p:nvPr/>
        </p:nvSpPr>
        <p:spPr>
          <a:xfrm>
            <a:off x="6304500" y="1912075"/>
            <a:ext cx="2437800" cy="17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1" name="Shape 1011"/>
          <p:cNvSpPr/>
          <p:nvPr/>
        </p:nvSpPr>
        <p:spPr>
          <a:xfrm>
            <a:off x="6524375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1012" name="Shape 1012"/>
          <p:cNvSpPr/>
          <p:nvPr/>
        </p:nvSpPr>
        <p:spPr>
          <a:xfrm>
            <a:off x="6524375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3" name="Shape 1013"/>
          <p:cNvSpPr/>
          <p:nvPr/>
        </p:nvSpPr>
        <p:spPr>
          <a:xfrm>
            <a:off x="73179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4" name="Shape 1014"/>
          <p:cNvSpPr/>
          <p:nvPr/>
        </p:nvSpPr>
        <p:spPr>
          <a:xfrm>
            <a:off x="7301287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5" name="Shape 1015"/>
          <p:cNvSpPr/>
          <p:nvPr/>
        </p:nvSpPr>
        <p:spPr>
          <a:xfrm>
            <a:off x="8078200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6" name="Shape 1016"/>
          <p:cNvSpPr/>
          <p:nvPr/>
        </p:nvSpPr>
        <p:spPr>
          <a:xfrm>
            <a:off x="80782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7" name="Shape 1017"/>
          <p:cNvSpPr txBox="1"/>
          <p:nvPr/>
        </p:nvSpPr>
        <p:spPr>
          <a:xfrm>
            <a:off x="6954025" y="1653950"/>
            <a:ext cx="1596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스레드풀</a:t>
            </a:r>
          </a:p>
        </p:txBody>
      </p:sp>
      <p:sp>
        <p:nvSpPr>
          <p:cNvPr id="1018" name="Shape 1018"/>
          <p:cNvSpPr/>
          <p:nvPr/>
        </p:nvSpPr>
        <p:spPr>
          <a:xfrm rot="-5400000">
            <a:off x="3039275" y="1976600"/>
            <a:ext cx="650100" cy="15441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19" name="Shape 10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700" y="2264144"/>
            <a:ext cx="968999" cy="9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Shape 1020"/>
          <p:cNvSpPr/>
          <p:nvPr/>
        </p:nvSpPr>
        <p:spPr>
          <a:xfrm>
            <a:off x="2802925" y="2543150"/>
            <a:ext cx="411000" cy="41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1021" name="Shape 1021"/>
          <p:cNvSpPr/>
          <p:nvPr/>
        </p:nvSpPr>
        <p:spPr>
          <a:xfrm>
            <a:off x="2955325" y="2543150"/>
            <a:ext cx="411000" cy="41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1022" name="Shape 1022"/>
          <p:cNvSpPr/>
          <p:nvPr/>
        </p:nvSpPr>
        <p:spPr>
          <a:xfrm>
            <a:off x="3117275" y="2543150"/>
            <a:ext cx="411000" cy="41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1023" name="Shape 1023"/>
          <p:cNvSpPr/>
          <p:nvPr/>
        </p:nvSpPr>
        <p:spPr>
          <a:xfrm>
            <a:off x="3299500" y="2543150"/>
            <a:ext cx="411000" cy="41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1024" name="Shape 1024"/>
          <p:cNvSpPr/>
          <p:nvPr/>
        </p:nvSpPr>
        <p:spPr>
          <a:xfrm>
            <a:off x="3451900" y="2543150"/>
            <a:ext cx="411000" cy="41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1025" name="Shape 1025"/>
          <p:cNvSpPr/>
          <p:nvPr/>
        </p:nvSpPr>
        <p:spPr>
          <a:xfrm>
            <a:off x="3613850" y="2543150"/>
            <a:ext cx="411000" cy="41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cxnSp>
        <p:nvCxnSpPr>
          <p:cNvPr id="1026" name="Shape 1026"/>
          <p:cNvCxnSpPr/>
          <p:nvPr/>
        </p:nvCxnSpPr>
        <p:spPr>
          <a:xfrm flipH="1" rot="10800000">
            <a:off x="4041475" y="2748725"/>
            <a:ext cx="668100" cy="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27" name="Shape 1027"/>
          <p:cNvSpPr/>
          <p:nvPr/>
        </p:nvSpPr>
        <p:spPr>
          <a:xfrm>
            <a:off x="5764925" y="2629100"/>
            <a:ext cx="451500" cy="32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  <p:sp>
        <p:nvSpPr>
          <p:cNvPr id="1033" name="Shape 1033"/>
          <p:cNvSpPr/>
          <p:nvPr/>
        </p:nvSpPr>
        <p:spPr>
          <a:xfrm>
            <a:off x="6304500" y="1912075"/>
            <a:ext cx="2437800" cy="177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4" name="Shape 1034"/>
          <p:cNvSpPr/>
          <p:nvPr/>
        </p:nvSpPr>
        <p:spPr>
          <a:xfrm>
            <a:off x="6524375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1035" name="Shape 1035"/>
          <p:cNvSpPr/>
          <p:nvPr/>
        </p:nvSpPr>
        <p:spPr>
          <a:xfrm>
            <a:off x="6524375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1036" name="Shape 1036"/>
          <p:cNvSpPr/>
          <p:nvPr/>
        </p:nvSpPr>
        <p:spPr>
          <a:xfrm>
            <a:off x="73179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1037" name="Shape 1037"/>
          <p:cNvSpPr/>
          <p:nvPr/>
        </p:nvSpPr>
        <p:spPr>
          <a:xfrm>
            <a:off x="7301287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1038" name="Shape 1038"/>
          <p:cNvSpPr/>
          <p:nvPr/>
        </p:nvSpPr>
        <p:spPr>
          <a:xfrm>
            <a:off x="8078200" y="288725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1039" name="Shape 1039"/>
          <p:cNvSpPr/>
          <p:nvPr/>
        </p:nvSpPr>
        <p:spPr>
          <a:xfrm>
            <a:off x="8078200" y="2246700"/>
            <a:ext cx="411000" cy="411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6954025" y="1653950"/>
            <a:ext cx="1596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스레드풀</a:t>
            </a:r>
          </a:p>
        </p:txBody>
      </p:sp>
      <p:sp>
        <p:nvSpPr>
          <p:cNvPr id="1041" name="Shape 1041"/>
          <p:cNvSpPr/>
          <p:nvPr/>
        </p:nvSpPr>
        <p:spPr>
          <a:xfrm rot="-5400000">
            <a:off x="3039275" y="1976600"/>
            <a:ext cx="650100" cy="15441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42" name="Shape 10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700" y="2264144"/>
            <a:ext cx="968999" cy="9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Shape 1043"/>
          <p:cNvSpPr/>
          <p:nvPr/>
        </p:nvSpPr>
        <p:spPr>
          <a:xfrm>
            <a:off x="3117275" y="2543150"/>
            <a:ext cx="411000" cy="41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1044" name="Shape 1044"/>
          <p:cNvSpPr/>
          <p:nvPr/>
        </p:nvSpPr>
        <p:spPr>
          <a:xfrm>
            <a:off x="3299500" y="2543150"/>
            <a:ext cx="411000" cy="41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1045" name="Shape 1045"/>
          <p:cNvSpPr/>
          <p:nvPr/>
        </p:nvSpPr>
        <p:spPr>
          <a:xfrm>
            <a:off x="3451900" y="2543150"/>
            <a:ext cx="411000" cy="41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1046" name="Shape 1046"/>
          <p:cNvSpPr/>
          <p:nvPr/>
        </p:nvSpPr>
        <p:spPr>
          <a:xfrm>
            <a:off x="3613850" y="2543150"/>
            <a:ext cx="411000" cy="411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  <p:sp>
        <p:nvSpPr>
          <p:cNvPr id="1047" name="Shape 1047"/>
          <p:cNvSpPr/>
          <p:nvPr/>
        </p:nvSpPr>
        <p:spPr>
          <a:xfrm>
            <a:off x="734800" y="2457875"/>
            <a:ext cx="1595400" cy="621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스레드 요청</a:t>
            </a:r>
          </a:p>
        </p:txBody>
      </p:sp>
      <p:sp>
        <p:nvSpPr>
          <p:cNvPr id="1048" name="Shape 1048"/>
          <p:cNvSpPr/>
          <p:nvPr/>
        </p:nvSpPr>
        <p:spPr>
          <a:xfrm>
            <a:off x="1116650" y="2188775"/>
            <a:ext cx="411000" cy="41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코드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/>
          <p:nvPr>
            <p:ph idx="1" type="body"/>
          </p:nvPr>
        </p:nvSpPr>
        <p:spPr>
          <a:xfrm>
            <a:off x="3165233" y="462949"/>
            <a:ext cx="4809000" cy="325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Thread in JVM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in JVM</a:t>
            </a:r>
          </a:p>
        </p:txBody>
      </p:sp>
      <p:sp>
        <p:nvSpPr>
          <p:cNvPr id="1059" name="Shape 1059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Virtual Machine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in JVM</a:t>
            </a:r>
          </a:p>
        </p:txBody>
      </p:sp>
      <p:sp>
        <p:nvSpPr>
          <p:cNvPr id="1065" name="Shape 1065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Virtual Machine</a:t>
            </a:r>
          </a:p>
        </p:txBody>
      </p:sp>
      <p:sp>
        <p:nvSpPr>
          <p:cNvPr id="1066" name="Shape 1066"/>
          <p:cNvSpPr/>
          <p:nvPr/>
        </p:nvSpPr>
        <p:spPr>
          <a:xfrm>
            <a:off x="5449425" y="650100"/>
            <a:ext cx="2887500" cy="4072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JVM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1067" name="Shape 1067"/>
          <p:cNvSpPr/>
          <p:nvPr/>
        </p:nvSpPr>
        <p:spPr>
          <a:xfrm>
            <a:off x="5802975" y="1520700"/>
            <a:ext cx="2180400" cy="3202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OS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1068" name="Shape 1068"/>
          <p:cNvSpPr/>
          <p:nvPr/>
        </p:nvSpPr>
        <p:spPr>
          <a:xfrm>
            <a:off x="6300375" y="2829900"/>
            <a:ext cx="1185600" cy="1893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HW</a:t>
            </a:r>
          </a:p>
        </p:txBody>
      </p:sp>
      <p:sp>
        <p:nvSpPr>
          <p:cNvPr id="1069" name="Shape 1069"/>
          <p:cNvSpPr/>
          <p:nvPr/>
        </p:nvSpPr>
        <p:spPr>
          <a:xfrm>
            <a:off x="6501075" y="793525"/>
            <a:ext cx="812700" cy="51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in JVM</a:t>
            </a:r>
          </a:p>
        </p:txBody>
      </p:sp>
      <p:pic>
        <p:nvPicPr>
          <p:cNvPr id="1075" name="Shape 10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650" y="1159675"/>
            <a:ext cx="6522384" cy="3869702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Shape 1076"/>
          <p:cNvSpPr txBox="1"/>
          <p:nvPr/>
        </p:nvSpPr>
        <p:spPr>
          <a:xfrm>
            <a:off x="232300" y="1443625"/>
            <a:ext cx="33432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JVM </a:t>
            </a:r>
            <a:r>
              <a:rPr lang="en" sz="2400"/>
              <a:t>internal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in JVM</a:t>
            </a:r>
          </a:p>
        </p:txBody>
      </p:sp>
      <p:sp>
        <p:nvSpPr>
          <p:cNvPr id="1082" name="Shape 1082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JVM 스레드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JVM은 OS의 Thread를 사용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가상머신이 만든 구조에서 동작해야하기 때문에 OS의 thread를 jvm이 사용할 수 있게 추상화됨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레이어가 하나 더 있기 때문에 native thread보다 비용이 더 발생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들어가며..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</a:pPr>
            <a:r>
              <a:rPr lang="en"/>
              <a:t>프로세스, 스레드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대학교 2~3학년때 배우는 개념.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현장…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"/>
              <a:t>이론...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849" y="1466574"/>
            <a:ext cx="3463374" cy="346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in JVM</a:t>
            </a:r>
          </a:p>
        </p:txBody>
      </p:sp>
      <p:sp>
        <p:nvSpPr>
          <p:cNvPr id="1088" name="Shape 1088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JVM 스레드 비용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</a:pPr>
            <a:r>
              <a:rPr lang="en"/>
              <a:t>Thread 생성비용(OS + </a:t>
            </a:r>
            <a:r>
              <a:rPr lang="en">
                <a:solidFill>
                  <a:srgbClr val="FF0000"/>
                </a:solidFill>
              </a:rPr>
              <a:t>JVM</a:t>
            </a:r>
            <a:r>
              <a:rPr lang="en"/>
              <a:t>)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</a:pPr>
            <a:r>
              <a:rPr lang="en"/>
              <a:t>Context switching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</a:pPr>
            <a:r>
              <a:rPr lang="en">
                <a:solidFill>
                  <a:srgbClr val="FF0000"/>
                </a:solidFill>
              </a:rPr>
              <a:t>Garbage collection</a:t>
            </a:r>
          </a:p>
        </p:txBody>
      </p:sp>
      <p:sp>
        <p:nvSpPr>
          <p:cNvPr id="1089" name="Shape 1089"/>
          <p:cNvSpPr/>
          <p:nvPr/>
        </p:nvSpPr>
        <p:spPr>
          <a:xfrm>
            <a:off x="5941650" y="1123275"/>
            <a:ext cx="2857500" cy="2739300"/>
          </a:xfrm>
          <a:prstGeom prst="wedgeRoundRectCallout">
            <a:avLst>
              <a:gd fmla="val -90455" name="adj1"/>
              <a:gd fmla="val 6474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성능 최적화를 생각한다면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OS thread를 직접 사용할 때보다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더 많이 신경 써야한다.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 txBox="1"/>
          <p:nvPr>
            <p:ph type="ctrTitle"/>
          </p:nvPr>
        </p:nvSpPr>
        <p:spPr>
          <a:xfrm>
            <a:off x="685800" y="2897793"/>
            <a:ext cx="4505400" cy="143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C7F464"/>
                </a:solidFill>
              </a:rPr>
              <a:t>2</a:t>
            </a:r>
            <a:r>
              <a:rPr lang="en" sz="9600">
                <a:solidFill>
                  <a:srgbClr val="C7F464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Java Async API</a:t>
            </a:r>
          </a:p>
        </p:txBody>
      </p:sp>
      <p:sp>
        <p:nvSpPr>
          <p:cNvPr id="1095" name="Shape 1095"/>
          <p:cNvSpPr txBox="1"/>
          <p:nvPr>
            <p:ph idx="1" type="subTitle"/>
          </p:nvPr>
        </p:nvSpPr>
        <p:spPr>
          <a:xfrm>
            <a:off x="6101100" y="2863400"/>
            <a:ext cx="3134400" cy="143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n"/>
              <a:t>비동</a:t>
            </a:r>
            <a:r>
              <a:rPr lang="en"/>
              <a:t>기가 필요한 상황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n"/>
              <a:t>Java 비동기 API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n"/>
              <a:t>느낀점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비동기가 필요한 상황</a:t>
            </a:r>
          </a:p>
        </p:txBody>
      </p:sp>
      <p:sp>
        <p:nvSpPr>
          <p:cNvPr id="1101" name="Shape 1101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CPU expensive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cpu 자원을 많이 사용하는 코드들중 분할가능한 코드는 병렬화해서 시간 단축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I/O blocking 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7F464"/>
              </a:buClr>
              <a:buSzPct val="100000"/>
              <a:buFont typeface="Montserrat"/>
            </a:pPr>
            <a:r>
              <a:rPr lang="en"/>
              <a:t>HDD, ehternet등 I/O 자원은 느리다.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</a:pPr>
            <a:r>
              <a:rPr lang="en"/>
              <a:t>쓰레드는 I/O 작업의 완료를 대기해야한다.</a:t>
            </a:r>
          </a:p>
        </p:txBody>
      </p:sp>
      <p:sp>
        <p:nvSpPr>
          <p:cNvPr id="1102" name="Shape 1102"/>
          <p:cNvSpPr/>
          <p:nvPr/>
        </p:nvSpPr>
        <p:spPr>
          <a:xfrm>
            <a:off x="1083875" y="2443000"/>
            <a:ext cx="2059500" cy="45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비동기가 필요한 상황</a:t>
            </a:r>
          </a:p>
        </p:txBody>
      </p:sp>
      <p:pic>
        <p:nvPicPr>
          <p:cNvPr id="1108" name="Shape 1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225" y="1121400"/>
            <a:ext cx="2567573" cy="386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Shape 1109"/>
          <p:cNvSpPr/>
          <p:nvPr/>
        </p:nvSpPr>
        <p:spPr>
          <a:xfrm>
            <a:off x="806576" y="1376275"/>
            <a:ext cx="1411500" cy="1377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Shape 1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999" y="84550"/>
            <a:ext cx="310845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Shape 1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6400" y="-24175"/>
            <a:ext cx="30890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Shape 1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999" y="84550"/>
            <a:ext cx="310845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1" name="Shape 1121"/>
          <p:cNvGrpSpPr/>
          <p:nvPr/>
        </p:nvGrpSpPr>
        <p:grpSpPr>
          <a:xfrm>
            <a:off x="86875" y="-24175"/>
            <a:ext cx="4438625" cy="5143501"/>
            <a:chOff x="163075" y="-24175"/>
            <a:chExt cx="4438625" cy="5143501"/>
          </a:xfrm>
        </p:grpSpPr>
        <p:pic>
          <p:nvPicPr>
            <p:cNvPr id="1122" name="Shape 11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12600" y="-24175"/>
              <a:ext cx="3089099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3" name="Shape 1123"/>
            <p:cNvSpPr/>
            <p:nvPr/>
          </p:nvSpPr>
          <p:spPr>
            <a:xfrm>
              <a:off x="1552175" y="1576350"/>
              <a:ext cx="2186400" cy="3744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124" name="Shape 1124"/>
            <p:cNvCxnSpPr>
              <a:stCxn id="1123" idx="1"/>
            </p:cNvCxnSpPr>
            <p:nvPr/>
          </p:nvCxnSpPr>
          <p:spPr>
            <a:xfrm rot="10800000">
              <a:off x="1298375" y="1763550"/>
              <a:ext cx="253800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125" name="Shape 1125"/>
            <p:cNvSpPr txBox="1"/>
            <p:nvPr/>
          </p:nvSpPr>
          <p:spPr>
            <a:xfrm>
              <a:off x="163075" y="1576350"/>
              <a:ext cx="1062900" cy="6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/>
                <a:t>채</a:t>
              </a:r>
              <a:r>
                <a:rPr lang="en"/>
                <a:t>널 구독 API</a:t>
              </a:r>
            </a:p>
          </p:txBody>
        </p:sp>
        <p:sp>
          <p:nvSpPr>
            <p:cNvPr id="1126" name="Shape 1126"/>
            <p:cNvSpPr/>
            <p:nvPr/>
          </p:nvSpPr>
          <p:spPr>
            <a:xfrm>
              <a:off x="2211925" y="969000"/>
              <a:ext cx="427500" cy="2451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127" name="Shape 1127"/>
            <p:cNvCxnSpPr/>
            <p:nvPr/>
          </p:nvCxnSpPr>
          <p:spPr>
            <a:xfrm rot="10800000">
              <a:off x="1334700" y="1091550"/>
              <a:ext cx="828900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128" name="Shape 1128"/>
            <p:cNvSpPr txBox="1"/>
            <p:nvPr/>
          </p:nvSpPr>
          <p:spPr>
            <a:xfrm>
              <a:off x="271800" y="777450"/>
              <a:ext cx="1062900" cy="6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인기채</a:t>
              </a:r>
              <a:r>
                <a:rPr lang="en"/>
                <a:t>널 API </a:t>
              </a:r>
            </a:p>
          </p:txBody>
        </p:sp>
        <p:sp>
          <p:nvSpPr>
            <p:cNvPr id="1129" name="Shape 1129"/>
            <p:cNvSpPr/>
            <p:nvPr/>
          </p:nvSpPr>
          <p:spPr>
            <a:xfrm>
              <a:off x="1642775" y="2658850"/>
              <a:ext cx="2754000" cy="11943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130" name="Shape 1130"/>
            <p:cNvCxnSpPr/>
            <p:nvPr/>
          </p:nvCxnSpPr>
          <p:spPr>
            <a:xfrm rot="10800000">
              <a:off x="1388975" y="3256000"/>
              <a:ext cx="253800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131" name="Shape 1131"/>
            <p:cNvSpPr txBox="1"/>
            <p:nvPr/>
          </p:nvSpPr>
          <p:spPr>
            <a:xfrm>
              <a:off x="163075" y="2941900"/>
              <a:ext cx="1225800" cy="6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인기 컨텐츠</a:t>
              </a:r>
              <a:r>
                <a:rPr lang="en"/>
                <a:t> API</a:t>
              </a:r>
            </a:p>
          </p:txBody>
        </p:sp>
      </p:grpSp>
      <p:sp>
        <p:nvSpPr>
          <p:cNvPr id="1132" name="Shape 1132"/>
          <p:cNvSpPr/>
          <p:nvPr/>
        </p:nvSpPr>
        <p:spPr>
          <a:xfrm>
            <a:off x="1513625" y="4254725"/>
            <a:ext cx="2913300" cy="752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33" name="Shape 1133"/>
          <p:cNvCxnSpPr/>
          <p:nvPr/>
        </p:nvCxnSpPr>
        <p:spPr>
          <a:xfrm rot="10800000">
            <a:off x="1253783" y="4630775"/>
            <a:ext cx="253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34" name="Shape 1134"/>
          <p:cNvSpPr txBox="1"/>
          <p:nvPr/>
        </p:nvSpPr>
        <p:spPr>
          <a:xfrm>
            <a:off x="0" y="4316675"/>
            <a:ext cx="12258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동영</a:t>
            </a:r>
            <a:r>
              <a:rPr lang="en"/>
              <a:t>상 </a:t>
            </a:r>
            <a:r>
              <a:rPr lang="en"/>
              <a:t>API</a:t>
            </a:r>
          </a:p>
        </p:txBody>
      </p:sp>
      <p:sp>
        <p:nvSpPr>
          <p:cNvPr id="1135" name="Shape 1135"/>
          <p:cNvSpPr/>
          <p:nvPr/>
        </p:nvSpPr>
        <p:spPr>
          <a:xfrm>
            <a:off x="7615975" y="84550"/>
            <a:ext cx="1449600" cy="296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36" name="Shape 1136"/>
          <p:cNvCxnSpPr>
            <a:stCxn id="1135" idx="1"/>
          </p:cNvCxnSpPr>
          <p:nvPr/>
        </p:nvCxnSpPr>
        <p:spPr>
          <a:xfrm rot="10800000">
            <a:off x="5773975" y="232600"/>
            <a:ext cx="1842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37" name="Shape 1137"/>
          <p:cNvSpPr txBox="1"/>
          <p:nvPr/>
        </p:nvSpPr>
        <p:spPr>
          <a:xfrm>
            <a:off x="4709800" y="0"/>
            <a:ext cx="10629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연</a:t>
            </a:r>
            <a:r>
              <a:rPr lang="en"/>
              <a:t>관 채널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API </a:t>
            </a:r>
          </a:p>
        </p:txBody>
      </p:sp>
      <p:sp>
        <p:nvSpPr>
          <p:cNvPr id="1138" name="Shape 1138"/>
          <p:cNvSpPr/>
          <p:nvPr/>
        </p:nvSpPr>
        <p:spPr>
          <a:xfrm>
            <a:off x="6910750" y="895275"/>
            <a:ext cx="1194300" cy="296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39" name="Shape 1139"/>
          <p:cNvCxnSpPr/>
          <p:nvPr/>
        </p:nvCxnSpPr>
        <p:spPr>
          <a:xfrm rot="10800000">
            <a:off x="5810050" y="1043325"/>
            <a:ext cx="1100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0" name="Shape 1140"/>
          <p:cNvSpPr txBox="1"/>
          <p:nvPr/>
        </p:nvSpPr>
        <p:spPr>
          <a:xfrm>
            <a:off x="4709800" y="702000"/>
            <a:ext cx="10629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연관 채널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구</a:t>
            </a:r>
            <a:r>
              <a:rPr lang="en"/>
              <a:t>독 </a:t>
            </a:r>
            <a:r>
              <a:rPr lang="en"/>
              <a:t>API </a:t>
            </a:r>
          </a:p>
        </p:txBody>
      </p:sp>
      <p:sp>
        <p:nvSpPr>
          <p:cNvPr id="1141" name="Shape 1141"/>
          <p:cNvSpPr/>
          <p:nvPr/>
        </p:nvSpPr>
        <p:spPr>
          <a:xfrm>
            <a:off x="6006225" y="1234900"/>
            <a:ext cx="2968800" cy="99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42" name="Shape 1142"/>
          <p:cNvCxnSpPr>
            <a:stCxn id="1141" idx="1"/>
          </p:cNvCxnSpPr>
          <p:nvPr/>
        </p:nvCxnSpPr>
        <p:spPr>
          <a:xfrm rot="10800000">
            <a:off x="5840325" y="1731700"/>
            <a:ext cx="165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3" name="Shape 1143"/>
          <p:cNvSpPr txBox="1"/>
          <p:nvPr/>
        </p:nvSpPr>
        <p:spPr>
          <a:xfrm>
            <a:off x="4777425" y="1404000"/>
            <a:ext cx="10629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인</a:t>
            </a:r>
            <a:r>
              <a:rPr lang="en"/>
              <a:t>기 컨텐츠</a:t>
            </a:r>
            <a:r>
              <a:rPr lang="en"/>
              <a:t> API </a:t>
            </a:r>
          </a:p>
        </p:txBody>
      </p:sp>
      <p:sp>
        <p:nvSpPr>
          <p:cNvPr id="1144" name="Shape 1144"/>
          <p:cNvSpPr/>
          <p:nvPr/>
        </p:nvSpPr>
        <p:spPr>
          <a:xfrm>
            <a:off x="1543825" y="1371000"/>
            <a:ext cx="425100" cy="15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45" name="Shape 1145"/>
          <p:cNvCxnSpPr>
            <a:stCxn id="1144" idx="1"/>
          </p:cNvCxnSpPr>
          <p:nvPr/>
        </p:nvCxnSpPr>
        <p:spPr>
          <a:xfrm flipH="1">
            <a:off x="1226125" y="1447200"/>
            <a:ext cx="317700" cy="29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6" name="Shape 1146"/>
          <p:cNvSpPr txBox="1"/>
          <p:nvPr/>
        </p:nvSpPr>
        <p:spPr>
          <a:xfrm>
            <a:off x="10675" y="4632425"/>
            <a:ext cx="12258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공감</a:t>
            </a:r>
            <a:r>
              <a:rPr lang="en"/>
              <a:t> API</a:t>
            </a:r>
          </a:p>
        </p:txBody>
      </p:sp>
      <p:cxnSp>
        <p:nvCxnSpPr>
          <p:cNvPr id="1147" name="Shape 1147"/>
          <p:cNvCxnSpPr/>
          <p:nvPr/>
        </p:nvCxnSpPr>
        <p:spPr>
          <a:xfrm rot="10800000">
            <a:off x="1258083" y="4781525"/>
            <a:ext cx="253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Shape 1152"/>
          <p:cNvSpPr txBox="1"/>
          <p:nvPr>
            <p:ph idx="1" type="body"/>
          </p:nvPr>
        </p:nvSpPr>
        <p:spPr>
          <a:xfrm>
            <a:off x="3165233" y="462949"/>
            <a:ext cx="4809000" cy="325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통신을 순차적으</a:t>
            </a:r>
            <a:r>
              <a:rPr lang="en"/>
              <a:t>로 한다면?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Shape 1157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비동기가 필요한 상황</a:t>
            </a:r>
          </a:p>
        </p:txBody>
      </p:sp>
      <p:sp>
        <p:nvSpPr>
          <p:cNvPr id="1158" name="Shape 1158"/>
          <p:cNvSpPr/>
          <p:nvPr/>
        </p:nvSpPr>
        <p:spPr>
          <a:xfrm>
            <a:off x="1338750" y="1281650"/>
            <a:ext cx="63174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9" name="Shape 1159"/>
          <p:cNvSpPr/>
          <p:nvPr/>
        </p:nvSpPr>
        <p:spPr>
          <a:xfrm>
            <a:off x="1835600" y="17017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0" name="Shape 1160"/>
          <p:cNvSpPr/>
          <p:nvPr/>
        </p:nvSpPr>
        <p:spPr>
          <a:xfrm>
            <a:off x="3199900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1" name="Shape 1161"/>
          <p:cNvSpPr/>
          <p:nvPr/>
        </p:nvSpPr>
        <p:spPr>
          <a:xfrm>
            <a:off x="4271925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2" name="Shape 1162"/>
          <p:cNvSpPr txBox="1"/>
          <p:nvPr/>
        </p:nvSpPr>
        <p:spPr>
          <a:xfrm>
            <a:off x="1338750" y="13291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main</a:t>
            </a:r>
          </a:p>
        </p:txBody>
      </p:sp>
      <p:sp>
        <p:nvSpPr>
          <p:cNvPr id="1163" name="Shape 1163"/>
          <p:cNvSpPr txBox="1"/>
          <p:nvPr/>
        </p:nvSpPr>
        <p:spPr>
          <a:xfrm>
            <a:off x="2510731" y="1281650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1</a:t>
            </a:r>
          </a:p>
        </p:txBody>
      </p:sp>
      <p:sp>
        <p:nvSpPr>
          <p:cNvPr id="1164" name="Shape 1164"/>
          <p:cNvSpPr txBox="1"/>
          <p:nvPr/>
        </p:nvSpPr>
        <p:spPr>
          <a:xfrm>
            <a:off x="3638631" y="1279882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2</a:t>
            </a:r>
          </a:p>
        </p:txBody>
      </p:sp>
      <p:sp>
        <p:nvSpPr>
          <p:cNvPr id="1165" name="Shape 1165"/>
          <p:cNvSpPr txBox="1"/>
          <p:nvPr/>
        </p:nvSpPr>
        <p:spPr>
          <a:xfrm>
            <a:off x="4845350" y="1257548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3</a:t>
            </a:r>
          </a:p>
        </p:txBody>
      </p:sp>
      <p:sp>
        <p:nvSpPr>
          <p:cNvPr id="1166" name="Shape 1166"/>
          <p:cNvSpPr/>
          <p:nvPr/>
        </p:nvSpPr>
        <p:spPr>
          <a:xfrm>
            <a:off x="5478650" y="16255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67" name="Shape 1167"/>
          <p:cNvCxnSpPr/>
          <p:nvPr/>
        </p:nvCxnSpPr>
        <p:spPr>
          <a:xfrm>
            <a:off x="1941125" y="1960825"/>
            <a:ext cx="125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Shape 1172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비동기가 필요한 상황</a:t>
            </a:r>
          </a:p>
        </p:txBody>
      </p:sp>
      <p:sp>
        <p:nvSpPr>
          <p:cNvPr id="1173" name="Shape 1173"/>
          <p:cNvSpPr/>
          <p:nvPr/>
        </p:nvSpPr>
        <p:spPr>
          <a:xfrm>
            <a:off x="1338750" y="1281650"/>
            <a:ext cx="63174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4" name="Shape 1174"/>
          <p:cNvSpPr/>
          <p:nvPr/>
        </p:nvSpPr>
        <p:spPr>
          <a:xfrm>
            <a:off x="1835600" y="17017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5" name="Shape 1175"/>
          <p:cNvSpPr/>
          <p:nvPr/>
        </p:nvSpPr>
        <p:spPr>
          <a:xfrm>
            <a:off x="3199900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6" name="Shape 1176"/>
          <p:cNvSpPr/>
          <p:nvPr/>
        </p:nvSpPr>
        <p:spPr>
          <a:xfrm>
            <a:off x="4271925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7" name="Shape 1177"/>
          <p:cNvSpPr txBox="1"/>
          <p:nvPr/>
        </p:nvSpPr>
        <p:spPr>
          <a:xfrm>
            <a:off x="1338750" y="13291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main</a:t>
            </a:r>
          </a:p>
        </p:txBody>
      </p:sp>
      <p:sp>
        <p:nvSpPr>
          <p:cNvPr id="1178" name="Shape 1178"/>
          <p:cNvSpPr txBox="1"/>
          <p:nvPr/>
        </p:nvSpPr>
        <p:spPr>
          <a:xfrm>
            <a:off x="2510731" y="1281650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1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3638631" y="1279882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845350" y="1257548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3</a:t>
            </a:r>
          </a:p>
        </p:txBody>
      </p:sp>
      <p:sp>
        <p:nvSpPr>
          <p:cNvPr id="1181" name="Shape 1181"/>
          <p:cNvSpPr/>
          <p:nvPr/>
        </p:nvSpPr>
        <p:spPr>
          <a:xfrm>
            <a:off x="5478650" y="16255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82" name="Shape 1182"/>
          <p:cNvGrpSpPr/>
          <p:nvPr/>
        </p:nvGrpSpPr>
        <p:grpSpPr>
          <a:xfrm>
            <a:off x="1093203" y="1960825"/>
            <a:ext cx="3129300" cy="748875"/>
            <a:chOff x="1093203" y="1960825"/>
            <a:chExt cx="3129300" cy="748875"/>
          </a:xfrm>
        </p:grpSpPr>
        <p:cxnSp>
          <p:nvCxnSpPr>
            <p:cNvPr id="1183" name="Shape 1183"/>
            <p:cNvCxnSpPr/>
            <p:nvPr/>
          </p:nvCxnSpPr>
          <p:spPr>
            <a:xfrm>
              <a:off x="1941125" y="1960825"/>
              <a:ext cx="1251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184" name="Shape 1184"/>
            <p:cNvSpPr/>
            <p:nvPr/>
          </p:nvSpPr>
          <p:spPr>
            <a:xfrm>
              <a:off x="3281200" y="2010100"/>
              <a:ext cx="187200" cy="6996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5" name="Shape 1185"/>
            <p:cNvSpPr txBox="1"/>
            <p:nvPr/>
          </p:nvSpPr>
          <p:spPr>
            <a:xfrm>
              <a:off x="3404703" y="2138186"/>
              <a:ext cx="817800" cy="4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FF0000"/>
                  </a:solidFill>
                </a:rPr>
                <a:t>1초</a:t>
              </a:r>
            </a:p>
          </p:txBody>
        </p:sp>
        <p:sp>
          <p:nvSpPr>
            <p:cNvPr id="1186" name="Shape 1186"/>
            <p:cNvSpPr/>
            <p:nvPr/>
          </p:nvSpPr>
          <p:spPr>
            <a:xfrm flipH="1">
              <a:off x="1606200" y="1960825"/>
              <a:ext cx="187200" cy="6996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7" name="Shape 1187"/>
            <p:cNvSpPr txBox="1"/>
            <p:nvPr/>
          </p:nvSpPr>
          <p:spPr>
            <a:xfrm>
              <a:off x="1093203" y="2093886"/>
              <a:ext cx="817800" cy="4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>
                  <a:solidFill>
                    <a:srgbClr val="FF0000"/>
                  </a:solidFill>
                </a:rPr>
                <a:t>wait</a:t>
              </a: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비동기가 필요한 상황</a:t>
            </a:r>
          </a:p>
        </p:txBody>
      </p:sp>
      <p:sp>
        <p:nvSpPr>
          <p:cNvPr id="1193" name="Shape 1193"/>
          <p:cNvSpPr/>
          <p:nvPr/>
        </p:nvSpPr>
        <p:spPr>
          <a:xfrm>
            <a:off x="1338750" y="1281650"/>
            <a:ext cx="63174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4" name="Shape 1194"/>
          <p:cNvSpPr/>
          <p:nvPr/>
        </p:nvSpPr>
        <p:spPr>
          <a:xfrm>
            <a:off x="1835600" y="17017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5" name="Shape 1195"/>
          <p:cNvSpPr/>
          <p:nvPr/>
        </p:nvSpPr>
        <p:spPr>
          <a:xfrm>
            <a:off x="3199900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6" name="Shape 1196"/>
          <p:cNvSpPr/>
          <p:nvPr/>
        </p:nvSpPr>
        <p:spPr>
          <a:xfrm>
            <a:off x="4271925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7" name="Shape 1197"/>
          <p:cNvSpPr txBox="1"/>
          <p:nvPr/>
        </p:nvSpPr>
        <p:spPr>
          <a:xfrm>
            <a:off x="1338750" y="13291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main</a:t>
            </a:r>
          </a:p>
        </p:txBody>
      </p:sp>
      <p:sp>
        <p:nvSpPr>
          <p:cNvPr id="1198" name="Shape 1198"/>
          <p:cNvSpPr txBox="1"/>
          <p:nvPr/>
        </p:nvSpPr>
        <p:spPr>
          <a:xfrm>
            <a:off x="2510731" y="1281650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1</a:t>
            </a:r>
          </a:p>
        </p:txBody>
      </p:sp>
      <p:sp>
        <p:nvSpPr>
          <p:cNvPr id="1199" name="Shape 1199"/>
          <p:cNvSpPr txBox="1"/>
          <p:nvPr/>
        </p:nvSpPr>
        <p:spPr>
          <a:xfrm>
            <a:off x="3638631" y="1279882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2</a:t>
            </a:r>
          </a:p>
        </p:txBody>
      </p:sp>
      <p:sp>
        <p:nvSpPr>
          <p:cNvPr id="1200" name="Shape 1200"/>
          <p:cNvSpPr txBox="1"/>
          <p:nvPr/>
        </p:nvSpPr>
        <p:spPr>
          <a:xfrm>
            <a:off x="4845350" y="1257548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3</a:t>
            </a:r>
          </a:p>
        </p:txBody>
      </p:sp>
      <p:sp>
        <p:nvSpPr>
          <p:cNvPr id="1201" name="Shape 1201"/>
          <p:cNvSpPr/>
          <p:nvPr/>
        </p:nvSpPr>
        <p:spPr>
          <a:xfrm>
            <a:off x="5478650" y="16255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02" name="Shape 1202"/>
          <p:cNvCxnSpPr/>
          <p:nvPr/>
        </p:nvCxnSpPr>
        <p:spPr>
          <a:xfrm>
            <a:off x="1941125" y="1960825"/>
            <a:ext cx="125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03" name="Shape 1203"/>
          <p:cNvCxnSpPr/>
          <p:nvPr/>
        </p:nvCxnSpPr>
        <p:spPr>
          <a:xfrm>
            <a:off x="1941125" y="2709700"/>
            <a:ext cx="125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Thread </a:t>
            </a:r>
            <a:r>
              <a:rPr lang="en"/>
              <a:t>일반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프로세스 - 독립</a:t>
            </a:r>
            <a:r>
              <a:rPr lang="en"/>
              <a:t>된 실행의 단위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과거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cpu - 프로세스</a:t>
            </a:r>
            <a:r>
              <a:rPr lang="en"/>
              <a:t>가 독점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memory - 프로세스</a:t>
            </a:r>
            <a:r>
              <a:rPr lang="en"/>
              <a:t>가 메모리 공간을 자유롭게 사용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현대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cpu - OS의 스케줄러에 의해 time slice만큼 실행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memory - OS로 할당받은 메모리 공간 사용.</a:t>
            </a:r>
          </a:p>
          <a:p>
            <a:pPr indent="-228600" lvl="2" marL="1371600">
              <a:spcBef>
                <a:spcPts val="0"/>
              </a:spcBef>
              <a:buChar char="■"/>
            </a:pPr>
            <a:r>
              <a:rPr lang="en"/>
              <a:t>CODE, DATA, HEAP, STACK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Shape 1208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비동기가 필요한 상황</a:t>
            </a:r>
          </a:p>
        </p:txBody>
      </p:sp>
      <p:sp>
        <p:nvSpPr>
          <p:cNvPr id="1209" name="Shape 1209"/>
          <p:cNvSpPr/>
          <p:nvPr/>
        </p:nvSpPr>
        <p:spPr>
          <a:xfrm>
            <a:off x="1338750" y="1281650"/>
            <a:ext cx="63174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0" name="Shape 1210"/>
          <p:cNvSpPr/>
          <p:nvPr/>
        </p:nvSpPr>
        <p:spPr>
          <a:xfrm>
            <a:off x="1835600" y="17017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1" name="Shape 1211"/>
          <p:cNvSpPr/>
          <p:nvPr/>
        </p:nvSpPr>
        <p:spPr>
          <a:xfrm>
            <a:off x="3199900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2" name="Shape 1212"/>
          <p:cNvSpPr/>
          <p:nvPr/>
        </p:nvSpPr>
        <p:spPr>
          <a:xfrm>
            <a:off x="4271925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3" name="Shape 1213"/>
          <p:cNvSpPr txBox="1"/>
          <p:nvPr/>
        </p:nvSpPr>
        <p:spPr>
          <a:xfrm>
            <a:off x="1338750" y="13291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main</a:t>
            </a:r>
          </a:p>
        </p:txBody>
      </p:sp>
      <p:sp>
        <p:nvSpPr>
          <p:cNvPr id="1214" name="Shape 1214"/>
          <p:cNvSpPr txBox="1"/>
          <p:nvPr/>
        </p:nvSpPr>
        <p:spPr>
          <a:xfrm>
            <a:off x="2510731" y="1281650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1</a:t>
            </a:r>
          </a:p>
        </p:txBody>
      </p:sp>
      <p:sp>
        <p:nvSpPr>
          <p:cNvPr id="1215" name="Shape 1215"/>
          <p:cNvSpPr txBox="1"/>
          <p:nvPr/>
        </p:nvSpPr>
        <p:spPr>
          <a:xfrm>
            <a:off x="3638631" y="1279882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2</a:t>
            </a:r>
          </a:p>
        </p:txBody>
      </p:sp>
      <p:sp>
        <p:nvSpPr>
          <p:cNvPr id="1216" name="Shape 1216"/>
          <p:cNvSpPr txBox="1"/>
          <p:nvPr/>
        </p:nvSpPr>
        <p:spPr>
          <a:xfrm>
            <a:off x="4845350" y="1257548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3</a:t>
            </a:r>
          </a:p>
        </p:txBody>
      </p:sp>
      <p:sp>
        <p:nvSpPr>
          <p:cNvPr id="1217" name="Shape 1217"/>
          <p:cNvSpPr/>
          <p:nvPr/>
        </p:nvSpPr>
        <p:spPr>
          <a:xfrm>
            <a:off x="5478650" y="16255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18" name="Shape 1218"/>
          <p:cNvCxnSpPr/>
          <p:nvPr/>
        </p:nvCxnSpPr>
        <p:spPr>
          <a:xfrm>
            <a:off x="1941125" y="1960825"/>
            <a:ext cx="125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19" name="Shape 1219"/>
          <p:cNvCxnSpPr/>
          <p:nvPr/>
        </p:nvCxnSpPr>
        <p:spPr>
          <a:xfrm>
            <a:off x="1941125" y="2709700"/>
            <a:ext cx="233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220" name="Shape 1220"/>
          <p:cNvCxnSpPr/>
          <p:nvPr/>
        </p:nvCxnSpPr>
        <p:spPr>
          <a:xfrm>
            <a:off x="1941125" y="2799025"/>
            <a:ext cx="233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21" name="Shape 1221"/>
          <p:cNvSpPr/>
          <p:nvPr/>
        </p:nvSpPr>
        <p:spPr>
          <a:xfrm>
            <a:off x="4308586" y="2848300"/>
            <a:ext cx="187200" cy="699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2" name="Shape 1222"/>
          <p:cNvSpPr txBox="1"/>
          <p:nvPr/>
        </p:nvSpPr>
        <p:spPr>
          <a:xfrm>
            <a:off x="4432089" y="2976386"/>
            <a:ext cx="8178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1초</a:t>
            </a:r>
          </a:p>
        </p:txBody>
      </p:sp>
      <p:sp>
        <p:nvSpPr>
          <p:cNvPr id="1223" name="Shape 1223"/>
          <p:cNvSpPr/>
          <p:nvPr/>
        </p:nvSpPr>
        <p:spPr>
          <a:xfrm flipH="1">
            <a:off x="1606200" y="2799025"/>
            <a:ext cx="187200" cy="699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4" name="Shape 1224"/>
          <p:cNvSpPr txBox="1"/>
          <p:nvPr/>
        </p:nvSpPr>
        <p:spPr>
          <a:xfrm>
            <a:off x="1093203" y="2932086"/>
            <a:ext cx="8178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wait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Shape 1229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비동기가 필요한 상황</a:t>
            </a:r>
          </a:p>
        </p:txBody>
      </p:sp>
      <p:sp>
        <p:nvSpPr>
          <p:cNvPr id="1230" name="Shape 1230"/>
          <p:cNvSpPr/>
          <p:nvPr/>
        </p:nvSpPr>
        <p:spPr>
          <a:xfrm>
            <a:off x="1338750" y="1281650"/>
            <a:ext cx="63174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1" name="Shape 1231"/>
          <p:cNvSpPr/>
          <p:nvPr/>
        </p:nvSpPr>
        <p:spPr>
          <a:xfrm>
            <a:off x="1835600" y="17017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2" name="Shape 1232"/>
          <p:cNvSpPr/>
          <p:nvPr/>
        </p:nvSpPr>
        <p:spPr>
          <a:xfrm>
            <a:off x="3199900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3" name="Shape 1233"/>
          <p:cNvSpPr/>
          <p:nvPr/>
        </p:nvSpPr>
        <p:spPr>
          <a:xfrm>
            <a:off x="4271925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4" name="Shape 1234"/>
          <p:cNvSpPr txBox="1"/>
          <p:nvPr/>
        </p:nvSpPr>
        <p:spPr>
          <a:xfrm>
            <a:off x="1338750" y="13291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main</a:t>
            </a:r>
          </a:p>
        </p:txBody>
      </p:sp>
      <p:sp>
        <p:nvSpPr>
          <p:cNvPr id="1235" name="Shape 1235"/>
          <p:cNvSpPr txBox="1"/>
          <p:nvPr/>
        </p:nvSpPr>
        <p:spPr>
          <a:xfrm>
            <a:off x="2510731" y="1281650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1</a:t>
            </a:r>
          </a:p>
        </p:txBody>
      </p:sp>
      <p:sp>
        <p:nvSpPr>
          <p:cNvPr id="1236" name="Shape 1236"/>
          <p:cNvSpPr txBox="1"/>
          <p:nvPr/>
        </p:nvSpPr>
        <p:spPr>
          <a:xfrm>
            <a:off x="3638631" y="1279882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2</a:t>
            </a:r>
          </a:p>
        </p:txBody>
      </p:sp>
      <p:sp>
        <p:nvSpPr>
          <p:cNvPr id="1237" name="Shape 1237"/>
          <p:cNvSpPr txBox="1"/>
          <p:nvPr/>
        </p:nvSpPr>
        <p:spPr>
          <a:xfrm>
            <a:off x="4845350" y="1257548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3</a:t>
            </a:r>
          </a:p>
        </p:txBody>
      </p:sp>
      <p:sp>
        <p:nvSpPr>
          <p:cNvPr id="1238" name="Shape 1238"/>
          <p:cNvSpPr/>
          <p:nvPr/>
        </p:nvSpPr>
        <p:spPr>
          <a:xfrm>
            <a:off x="5478650" y="16255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39" name="Shape 1239"/>
          <p:cNvCxnSpPr/>
          <p:nvPr/>
        </p:nvCxnSpPr>
        <p:spPr>
          <a:xfrm>
            <a:off x="1941125" y="1960825"/>
            <a:ext cx="125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40" name="Shape 1240"/>
          <p:cNvCxnSpPr/>
          <p:nvPr/>
        </p:nvCxnSpPr>
        <p:spPr>
          <a:xfrm>
            <a:off x="1941125" y="2709700"/>
            <a:ext cx="125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241" name="Shape 1241"/>
          <p:cNvCxnSpPr/>
          <p:nvPr/>
        </p:nvCxnSpPr>
        <p:spPr>
          <a:xfrm>
            <a:off x="1941125" y="3547900"/>
            <a:ext cx="233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242" name="Shape 1242"/>
          <p:cNvCxnSpPr/>
          <p:nvPr/>
        </p:nvCxnSpPr>
        <p:spPr>
          <a:xfrm>
            <a:off x="1941125" y="2799025"/>
            <a:ext cx="233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Shape 1247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비동기가 필요한 상황</a:t>
            </a:r>
          </a:p>
        </p:txBody>
      </p:sp>
      <p:sp>
        <p:nvSpPr>
          <p:cNvPr id="1248" name="Shape 1248"/>
          <p:cNvSpPr/>
          <p:nvPr/>
        </p:nvSpPr>
        <p:spPr>
          <a:xfrm>
            <a:off x="1338750" y="1281650"/>
            <a:ext cx="63174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9" name="Shape 1249"/>
          <p:cNvSpPr/>
          <p:nvPr/>
        </p:nvSpPr>
        <p:spPr>
          <a:xfrm>
            <a:off x="1835600" y="17017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0" name="Shape 1250"/>
          <p:cNvSpPr/>
          <p:nvPr/>
        </p:nvSpPr>
        <p:spPr>
          <a:xfrm>
            <a:off x="3199900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1" name="Shape 1251"/>
          <p:cNvSpPr/>
          <p:nvPr/>
        </p:nvSpPr>
        <p:spPr>
          <a:xfrm>
            <a:off x="4271925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2" name="Shape 1252"/>
          <p:cNvSpPr txBox="1"/>
          <p:nvPr/>
        </p:nvSpPr>
        <p:spPr>
          <a:xfrm>
            <a:off x="1338750" y="13291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main</a:t>
            </a:r>
          </a:p>
        </p:txBody>
      </p:sp>
      <p:sp>
        <p:nvSpPr>
          <p:cNvPr id="1253" name="Shape 1253"/>
          <p:cNvSpPr txBox="1"/>
          <p:nvPr/>
        </p:nvSpPr>
        <p:spPr>
          <a:xfrm>
            <a:off x="2510731" y="1281650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1</a:t>
            </a:r>
          </a:p>
        </p:txBody>
      </p:sp>
      <p:sp>
        <p:nvSpPr>
          <p:cNvPr id="1254" name="Shape 1254"/>
          <p:cNvSpPr txBox="1"/>
          <p:nvPr/>
        </p:nvSpPr>
        <p:spPr>
          <a:xfrm>
            <a:off x="3638631" y="1279882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2</a:t>
            </a:r>
          </a:p>
        </p:txBody>
      </p:sp>
      <p:sp>
        <p:nvSpPr>
          <p:cNvPr id="1255" name="Shape 1255"/>
          <p:cNvSpPr txBox="1"/>
          <p:nvPr/>
        </p:nvSpPr>
        <p:spPr>
          <a:xfrm>
            <a:off x="4845350" y="1257548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3</a:t>
            </a:r>
          </a:p>
        </p:txBody>
      </p:sp>
      <p:sp>
        <p:nvSpPr>
          <p:cNvPr id="1256" name="Shape 1256"/>
          <p:cNvSpPr/>
          <p:nvPr/>
        </p:nvSpPr>
        <p:spPr>
          <a:xfrm>
            <a:off x="5478650" y="16255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57" name="Shape 1257"/>
          <p:cNvCxnSpPr/>
          <p:nvPr/>
        </p:nvCxnSpPr>
        <p:spPr>
          <a:xfrm>
            <a:off x="1941125" y="1960825"/>
            <a:ext cx="125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58" name="Shape 1258"/>
          <p:cNvCxnSpPr/>
          <p:nvPr/>
        </p:nvCxnSpPr>
        <p:spPr>
          <a:xfrm>
            <a:off x="1941125" y="2709700"/>
            <a:ext cx="125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259" name="Shape 1259"/>
          <p:cNvCxnSpPr/>
          <p:nvPr/>
        </p:nvCxnSpPr>
        <p:spPr>
          <a:xfrm>
            <a:off x="1941125" y="3547900"/>
            <a:ext cx="233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260" name="Shape 1260"/>
          <p:cNvCxnSpPr/>
          <p:nvPr/>
        </p:nvCxnSpPr>
        <p:spPr>
          <a:xfrm>
            <a:off x="1941125" y="2799025"/>
            <a:ext cx="233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61" name="Shape 1261"/>
          <p:cNvCxnSpPr/>
          <p:nvPr/>
        </p:nvCxnSpPr>
        <p:spPr>
          <a:xfrm>
            <a:off x="1941125" y="3637225"/>
            <a:ext cx="353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62" name="Shape 1262"/>
          <p:cNvSpPr/>
          <p:nvPr/>
        </p:nvSpPr>
        <p:spPr>
          <a:xfrm>
            <a:off x="5508079" y="3686500"/>
            <a:ext cx="187200" cy="699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3" name="Shape 1263"/>
          <p:cNvSpPr txBox="1"/>
          <p:nvPr/>
        </p:nvSpPr>
        <p:spPr>
          <a:xfrm>
            <a:off x="5631582" y="3814586"/>
            <a:ext cx="8178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1초</a:t>
            </a:r>
          </a:p>
        </p:txBody>
      </p:sp>
      <p:sp>
        <p:nvSpPr>
          <p:cNvPr id="1264" name="Shape 1264"/>
          <p:cNvSpPr/>
          <p:nvPr/>
        </p:nvSpPr>
        <p:spPr>
          <a:xfrm flipH="1">
            <a:off x="1606200" y="3637225"/>
            <a:ext cx="187200" cy="699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5" name="Shape 1265"/>
          <p:cNvSpPr txBox="1"/>
          <p:nvPr/>
        </p:nvSpPr>
        <p:spPr>
          <a:xfrm>
            <a:off x="1093203" y="3770286"/>
            <a:ext cx="8178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wait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hape 1270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비동기가 필요한 상황</a:t>
            </a:r>
          </a:p>
        </p:txBody>
      </p:sp>
      <p:sp>
        <p:nvSpPr>
          <p:cNvPr id="1271" name="Shape 1271"/>
          <p:cNvSpPr/>
          <p:nvPr/>
        </p:nvSpPr>
        <p:spPr>
          <a:xfrm>
            <a:off x="1338750" y="1281650"/>
            <a:ext cx="63174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2" name="Shape 1272"/>
          <p:cNvSpPr/>
          <p:nvPr/>
        </p:nvSpPr>
        <p:spPr>
          <a:xfrm>
            <a:off x="1835600" y="17017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3" name="Shape 1273"/>
          <p:cNvSpPr/>
          <p:nvPr/>
        </p:nvSpPr>
        <p:spPr>
          <a:xfrm>
            <a:off x="3199900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4" name="Shape 1274"/>
          <p:cNvSpPr/>
          <p:nvPr/>
        </p:nvSpPr>
        <p:spPr>
          <a:xfrm>
            <a:off x="4271925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5" name="Shape 1275"/>
          <p:cNvSpPr txBox="1"/>
          <p:nvPr/>
        </p:nvSpPr>
        <p:spPr>
          <a:xfrm>
            <a:off x="1338750" y="13291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main</a:t>
            </a:r>
          </a:p>
        </p:txBody>
      </p:sp>
      <p:sp>
        <p:nvSpPr>
          <p:cNvPr id="1276" name="Shape 1276"/>
          <p:cNvSpPr txBox="1"/>
          <p:nvPr/>
        </p:nvSpPr>
        <p:spPr>
          <a:xfrm>
            <a:off x="2510731" y="1281650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1</a:t>
            </a:r>
          </a:p>
        </p:txBody>
      </p:sp>
      <p:sp>
        <p:nvSpPr>
          <p:cNvPr id="1277" name="Shape 1277"/>
          <p:cNvSpPr txBox="1"/>
          <p:nvPr/>
        </p:nvSpPr>
        <p:spPr>
          <a:xfrm>
            <a:off x="3638631" y="1279882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2</a:t>
            </a:r>
          </a:p>
        </p:txBody>
      </p:sp>
      <p:sp>
        <p:nvSpPr>
          <p:cNvPr id="1278" name="Shape 1278"/>
          <p:cNvSpPr txBox="1"/>
          <p:nvPr/>
        </p:nvSpPr>
        <p:spPr>
          <a:xfrm>
            <a:off x="4845350" y="1257548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3</a:t>
            </a:r>
          </a:p>
        </p:txBody>
      </p:sp>
      <p:sp>
        <p:nvSpPr>
          <p:cNvPr id="1279" name="Shape 1279"/>
          <p:cNvSpPr/>
          <p:nvPr/>
        </p:nvSpPr>
        <p:spPr>
          <a:xfrm>
            <a:off x="5478650" y="16255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80" name="Shape 1280"/>
          <p:cNvCxnSpPr/>
          <p:nvPr/>
        </p:nvCxnSpPr>
        <p:spPr>
          <a:xfrm>
            <a:off x="1941125" y="1960825"/>
            <a:ext cx="125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81" name="Shape 1281"/>
          <p:cNvCxnSpPr/>
          <p:nvPr/>
        </p:nvCxnSpPr>
        <p:spPr>
          <a:xfrm>
            <a:off x="1941125" y="2709700"/>
            <a:ext cx="125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282" name="Shape 1282"/>
          <p:cNvCxnSpPr/>
          <p:nvPr/>
        </p:nvCxnSpPr>
        <p:spPr>
          <a:xfrm>
            <a:off x="1941125" y="3547900"/>
            <a:ext cx="233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283" name="Shape 1283"/>
          <p:cNvCxnSpPr/>
          <p:nvPr/>
        </p:nvCxnSpPr>
        <p:spPr>
          <a:xfrm>
            <a:off x="1941125" y="2799025"/>
            <a:ext cx="233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84" name="Shape 1284"/>
          <p:cNvCxnSpPr/>
          <p:nvPr/>
        </p:nvCxnSpPr>
        <p:spPr>
          <a:xfrm>
            <a:off x="1941125" y="3637225"/>
            <a:ext cx="353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85" name="Shape 1285"/>
          <p:cNvCxnSpPr/>
          <p:nvPr/>
        </p:nvCxnSpPr>
        <p:spPr>
          <a:xfrm>
            <a:off x="1941125" y="4386100"/>
            <a:ext cx="353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Shape 1290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비동기가 필요한 상황</a:t>
            </a:r>
          </a:p>
        </p:txBody>
      </p:sp>
      <p:sp>
        <p:nvSpPr>
          <p:cNvPr id="1291" name="Shape 1291"/>
          <p:cNvSpPr/>
          <p:nvPr/>
        </p:nvSpPr>
        <p:spPr>
          <a:xfrm>
            <a:off x="1338750" y="1281650"/>
            <a:ext cx="63174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2" name="Shape 1292"/>
          <p:cNvSpPr/>
          <p:nvPr/>
        </p:nvSpPr>
        <p:spPr>
          <a:xfrm>
            <a:off x="1835600" y="17017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3" name="Shape 1293"/>
          <p:cNvSpPr/>
          <p:nvPr/>
        </p:nvSpPr>
        <p:spPr>
          <a:xfrm>
            <a:off x="3199900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4" name="Shape 1294"/>
          <p:cNvSpPr/>
          <p:nvPr/>
        </p:nvSpPr>
        <p:spPr>
          <a:xfrm>
            <a:off x="4271925" y="17017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5" name="Shape 1295"/>
          <p:cNvSpPr txBox="1"/>
          <p:nvPr/>
        </p:nvSpPr>
        <p:spPr>
          <a:xfrm>
            <a:off x="1338750" y="13291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main</a:t>
            </a:r>
          </a:p>
        </p:txBody>
      </p:sp>
      <p:sp>
        <p:nvSpPr>
          <p:cNvPr id="1296" name="Shape 1296"/>
          <p:cNvSpPr txBox="1"/>
          <p:nvPr/>
        </p:nvSpPr>
        <p:spPr>
          <a:xfrm>
            <a:off x="2510731" y="1281650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1</a:t>
            </a:r>
          </a:p>
        </p:txBody>
      </p:sp>
      <p:sp>
        <p:nvSpPr>
          <p:cNvPr id="1297" name="Shape 1297"/>
          <p:cNvSpPr txBox="1"/>
          <p:nvPr/>
        </p:nvSpPr>
        <p:spPr>
          <a:xfrm>
            <a:off x="3638631" y="1279882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2</a:t>
            </a:r>
          </a:p>
        </p:txBody>
      </p:sp>
      <p:sp>
        <p:nvSpPr>
          <p:cNvPr id="1298" name="Shape 1298"/>
          <p:cNvSpPr txBox="1"/>
          <p:nvPr/>
        </p:nvSpPr>
        <p:spPr>
          <a:xfrm>
            <a:off x="4845350" y="1257548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3</a:t>
            </a:r>
          </a:p>
        </p:txBody>
      </p:sp>
      <p:sp>
        <p:nvSpPr>
          <p:cNvPr id="1299" name="Shape 1299"/>
          <p:cNvSpPr/>
          <p:nvPr/>
        </p:nvSpPr>
        <p:spPr>
          <a:xfrm>
            <a:off x="5478650" y="162555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00" name="Shape 1300"/>
          <p:cNvCxnSpPr/>
          <p:nvPr/>
        </p:nvCxnSpPr>
        <p:spPr>
          <a:xfrm>
            <a:off x="1941125" y="1960825"/>
            <a:ext cx="125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01" name="Shape 1301"/>
          <p:cNvCxnSpPr/>
          <p:nvPr/>
        </p:nvCxnSpPr>
        <p:spPr>
          <a:xfrm>
            <a:off x="1941125" y="2709700"/>
            <a:ext cx="125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302" name="Shape 1302"/>
          <p:cNvCxnSpPr/>
          <p:nvPr/>
        </p:nvCxnSpPr>
        <p:spPr>
          <a:xfrm>
            <a:off x="1941125" y="3547900"/>
            <a:ext cx="233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303" name="Shape 1303"/>
          <p:cNvCxnSpPr/>
          <p:nvPr/>
        </p:nvCxnSpPr>
        <p:spPr>
          <a:xfrm>
            <a:off x="1941125" y="2799025"/>
            <a:ext cx="233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04" name="Shape 1304"/>
          <p:cNvCxnSpPr/>
          <p:nvPr/>
        </p:nvCxnSpPr>
        <p:spPr>
          <a:xfrm>
            <a:off x="1941125" y="3637225"/>
            <a:ext cx="353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05" name="Shape 1305"/>
          <p:cNvCxnSpPr/>
          <p:nvPr/>
        </p:nvCxnSpPr>
        <p:spPr>
          <a:xfrm>
            <a:off x="1941125" y="4386100"/>
            <a:ext cx="353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306" name="Shape 1306"/>
          <p:cNvSpPr/>
          <p:nvPr/>
        </p:nvSpPr>
        <p:spPr>
          <a:xfrm>
            <a:off x="1162700" y="1970700"/>
            <a:ext cx="522300" cy="2374800"/>
          </a:xfrm>
          <a:prstGeom prst="leftBrace">
            <a:avLst>
              <a:gd fmla="val 8333" name="adj1"/>
              <a:gd fmla="val 50204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7" name="Shape 1307"/>
          <p:cNvSpPr txBox="1"/>
          <p:nvPr/>
        </p:nvSpPr>
        <p:spPr>
          <a:xfrm>
            <a:off x="386243" y="2805600"/>
            <a:ext cx="8967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rgbClr val="FF0000"/>
                </a:solidFill>
              </a:rPr>
              <a:t>3초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Shape 1312"/>
          <p:cNvSpPr txBox="1"/>
          <p:nvPr>
            <p:ph idx="1" type="body"/>
          </p:nvPr>
        </p:nvSpPr>
        <p:spPr>
          <a:xfrm>
            <a:off x="3165233" y="462949"/>
            <a:ext cx="4809000" cy="325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비동기로 바꾸</a:t>
            </a:r>
            <a:r>
              <a:rPr lang="en"/>
              <a:t>면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Shape 1317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비동기가 필요한 상황</a:t>
            </a:r>
          </a:p>
        </p:txBody>
      </p:sp>
      <p:sp>
        <p:nvSpPr>
          <p:cNvPr id="1318" name="Shape 1318"/>
          <p:cNvSpPr/>
          <p:nvPr/>
        </p:nvSpPr>
        <p:spPr>
          <a:xfrm>
            <a:off x="1338750" y="1281650"/>
            <a:ext cx="16272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9" name="Shape 1319"/>
          <p:cNvSpPr/>
          <p:nvPr/>
        </p:nvSpPr>
        <p:spPr>
          <a:xfrm>
            <a:off x="1835600" y="17017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0" name="Shape 1320"/>
          <p:cNvSpPr txBox="1"/>
          <p:nvPr/>
        </p:nvSpPr>
        <p:spPr>
          <a:xfrm>
            <a:off x="1338750" y="13291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main</a:t>
            </a:r>
          </a:p>
        </p:txBody>
      </p:sp>
      <p:sp>
        <p:nvSpPr>
          <p:cNvPr id="1321" name="Shape 1321"/>
          <p:cNvSpPr/>
          <p:nvPr/>
        </p:nvSpPr>
        <p:spPr>
          <a:xfrm>
            <a:off x="2560843" y="1697703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2" name="Shape 1322"/>
          <p:cNvSpPr txBox="1"/>
          <p:nvPr/>
        </p:nvSpPr>
        <p:spPr>
          <a:xfrm>
            <a:off x="1871675" y="1277603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start()</a:t>
            </a:r>
          </a:p>
        </p:txBody>
      </p:sp>
      <p:cxnSp>
        <p:nvCxnSpPr>
          <p:cNvPr id="1323" name="Shape 1323"/>
          <p:cNvCxnSpPr/>
          <p:nvPr/>
        </p:nvCxnSpPr>
        <p:spPr>
          <a:xfrm>
            <a:off x="1941125" y="1960825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24" name="Shape 1324"/>
          <p:cNvCxnSpPr/>
          <p:nvPr/>
        </p:nvCxnSpPr>
        <p:spPr>
          <a:xfrm rot="10800000">
            <a:off x="1941125" y="2037025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Shape 1329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비동기가 필요한 상황</a:t>
            </a:r>
          </a:p>
        </p:txBody>
      </p:sp>
      <p:sp>
        <p:nvSpPr>
          <p:cNvPr id="1330" name="Shape 1330"/>
          <p:cNvSpPr/>
          <p:nvPr/>
        </p:nvSpPr>
        <p:spPr>
          <a:xfrm>
            <a:off x="3323900" y="1329150"/>
            <a:ext cx="16272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1" name="Shape 1331"/>
          <p:cNvSpPr/>
          <p:nvPr/>
        </p:nvSpPr>
        <p:spPr>
          <a:xfrm>
            <a:off x="3820750" y="17492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2" name="Shape 1332"/>
          <p:cNvSpPr txBox="1"/>
          <p:nvPr/>
        </p:nvSpPr>
        <p:spPr>
          <a:xfrm>
            <a:off x="3323900" y="13766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sub 1</a:t>
            </a:r>
          </a:p>
        </p:txBody>
      </p:sp>
      <p:sp>
        <p:nvSpPr>
          <p:cNvPr id="1333" name="Shape 1333"/>
          <p:cNvSpPr/>
          <p:nvPr/>
        </p:nvSpPr>
        <p:spPr>
          <a:xfrm>
            <a:off x="5309050" y="1329150"/>
            <a:ext cx="16272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4" name="Shape 1334"/>
          <p:cNvSpPr/>
          <p:nvPr/>
        </p:nvSpPr>
        <p:spPr>
          <a:xfrm>
            <a:off x="5805900" y="17492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5" name="Shape 1335"/>
          <p:cNvSpPr txBox="1"/>
          <p:nvPr/>
        </p:nvSpPr>
        <p:spPr>
          <a:xfrm>
            <a:off x="5309050" y="13766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sub 2</a:t>
            </a:r>
          </a:p>
        </p:txBody>
      </p:sp>
      <p:sp>
        <p:nvSpPr>
          <p:cNvPr id="1336" name="Shape 1336"/>
          <p:cNvSpPr/>
          <p:nvPr/>
        </p:nvSpPr>
        <p:spPr>
          <a:xfrm>
            <a:off x="7294200" y="1329150"/>
            <a:ext cx="16272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7" name="Shape 1337"/>
          <p:cNvSpPr/>
          <p:nvPr/>
        </p:nvSpPr>
        <p:spPr>
          <a:xfrm>
            <a:off x="7791050" y="17492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8" name="Shape 1338"/>
          <p:cNvSpPr txBox="1"/>
          <p:nvPr/>
        </p:nvSpPr>
        <p:spPr>
          <a:xfrm>
            <a:off x="7294200" y="13766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sub 3</a:t>
            </a:r>
          </a:p>
        </p:txBody>
      </p:sp>
      <p:sp>
        <p:nvSpPr>
          <p:cNvPr id="1339" name="Shape 1339"/>
          <p:cNvSpPr/>
          <p:nvPr/>
        </p:nvSpPr>
        <p:spPr>
          <a:xfrm>
            <a:off x="4540525" y="175940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0" name="Shape 1340"/>
          <p:cNvSpPr txBox="1"/>
          <p:nvPr/>
        </p:nvSpPr>
        <p:spPr>
          <a:xfrm>
            <a:off x="3851356" y="1339300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1</a:t>
            </a:r>
          </a:p>
        </p:txBody>
      </p:sp>
      <p:sp>
        <p:nvSpPr>
          <p:cNvPr id="1341" name="Shape 1341"/>
          <p:cNvSpPr/>
          <p:nvPr/>
        </p:nvSpPr>
        <p:spPr>
          <a:xfrm>
            <a:off x="6521725" y="175940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2" name="Shape 1342"/>
          <p:cNvSpPr txBox="1"/>
          <p:nvPr/>
        </p:nvSpPr>
        <p:spPr>
          <a:xfrm>
            <a:off x="5832556" y="1339300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2</a:t>
            </a:r>
          </a:p>
        </p:txBody>
      </p:sp>
      <p:sp>
        <p:nvSpPr>
          <p:cNvPr id="1343" name="Shape 1343"/>
          <p:cNvSpPr/>
          <p:nvPr/>
        </p:nvSpPr>
        <p:spPr>
          <a:xfrm>
            <a:off x="8502925" y="175940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4" name="Shape 1344"/>
          <p:cNvSpPr txBox="1"/>
          <p:nvPr/>
        </p:nvSpPr>
        <p:spPr>
          <a:xfrm>
            <a:off x="7813756" y="1339300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3</a:t>
            </a:r>
          </a:p>
        </p:txBody>
      </p:sp>
      <p:sp>
        <p:nvSpPr>
          <p:cNvPr id="1345" name="Shape 1345"/>
          <p:cNvSpPr/>
          <p:nvPr/>
        </p:nvSpPr>
        <p:spPr>
          <a:xfrm>
            <a:off x="1338750" y="1281650"/>
            <a:ext cx="16272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6" name="Shape 1346"/>
          <p:cNvSpPr/>
          <p:nvPr/>
        </p:nvSpPr>
        <p:spPr>
          <a:xfrm>
            <a:off x="1835600" y="17017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7" name="Shape 1347"/>
          <p:cNvSpPr txBox="1"/>
          <p:nvPr/>
        </p:nvSpPr>
        <p:spPr>
          <a:xfrm>
            <a:off x="1338750" y="13291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main</a:t>
            </a:r>
          </a:p>
        </p:txBody>
      </p:sp>
      <p:sp>
        <p:nvSpPr>
          <p:cNvPr id="1348" name="Shape 1348"/>
          <p:cNvSpPr/>
          <p:nvPr/>
        </p:nvSpPr>
        <p:spPr>
          <a:xfrm>
            <a:off x="2560843" y="1697703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9" name="Shape 1349"/>
          <p:cNvSpPr txBox="1"/>
          <p:nvPr/>
        </p:nvSpPr>
        <p:spPr>
          <a:xfrm>
            <a:off x="1871675" y="1277603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start()</a:t>
            </a:r>
          </a:p>
        </p:txBody>
      </p:sp>
      <p:cxnSp>
        <p:nvCxnSpPr>
          <p:cNvPr id="1350" name="Shape 1350"/>
          <p:cNvCxnSpPr/>
          <p:nvPr/>
        </p:nvCxnSpPr>
        <p:spPr>
          <a:xfrm>
            <a:off x="1941125" y="1960825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Shape 1355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비동기가 필요한 상황</a:t>
            </a:r>
          </a:p>
        </p:txBody>
      </p:sp>
      <p:sp>
        <p:nvSpPr>
          <p:cNvPr id="1356" name="Shape 1356"/>
          <p:cNvSpPr/>
          <p:nvPr/>
        </p:nvSpPr>
        <p:spPr>
          <a:xfrm>
            <a:off x="1338750" y="1281650"/>
            <a:ext cx="16272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7" name="Shape 1357"/>
          <p:cNvSpPr/>
          <p:nvPr/>
        </p:nvSpPr>
        <p:spPr>
          <a:xfrm>
            <a:off x="1835600" y="17017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8" name="Shape 1358"/>
          <p:cNvSpPr txBox="1"/>
          <p:nvPr/>
        </p:nvSpPr>
        <p:spPr>
          <a:xfrm>
            <a:off x="1338750" y="13291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main</a:t>
            </a:r>
          </a:p>
        </p:txBody>
      </p:sp>
      <p:sp>
        <p:nvSpPr>
          <p:cNvPr id="1359" name="Shape 1359"/>
          <p:cNvSpPr/>
          <p:nvPr/>
        </p:nvSpPr>
        <p:spPr>
          <a:xfrm>
            <a:off x="3323900" y="1329150"/>
            <a:ext cx="16272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0" name="Shape 1360"/>
          <p:cNvSpPr/>
          <p:nvPr/>
        </p:nvSpPr>
        <p:spPr>
          <a:xfrm>
            <a:off x="3820750" y="17492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1" name="Shape 1361"/>
          <p:cNvSpPr txBox="1"/>
          <p:nvPr/>
        </p:nvSpPr>
        <p:spPr>
          <a:xfrm>
            <a:off x="3323900" y="13766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sub 1</a:t>
            </a:r>
          </a:p>
        </p:txBody>
      </p:sp>
      <p:sp>
        <p:nvSpPr>
          <p:cNvPr id="1362" name="Shape 1362"/>
          <p:cNvSpPr/>
          <p:nvPr/>
        </p:nvSpPr>
        <p:spPr>
          <a:xfrm>
            <a:off x="5309050" y="1329150"/>
            <a:ext cx="16272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3" name="Shape 1363"/>
          <p:cNvSpPr/>
          <p:nvPr/>
        </p:nvSpPr>
        <p:spPr>
          <a:xfrm>
            <a:off x="5805900" y="17492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4" name="Shape 1364"/>
          <p:cNvSpPr txBox="1"/>
          <p:nvPr/>
        </p:nvSpPr>
        <p:spPr>
          <a:xfrm>
            <a:off x="5309050" y="13766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sub 2</a:t>
            </a:r>
          </a:p>
        </p:txBody>
      </p:sp>
      <p:sp>
        <p:nvSpPr>
          <p:cNvPr id="1365" name="Shape 1365"/>
          <p:cNvSpPr/>
          <p:nvPr/>
        </p:nvSpPr>
        <p:spPr>
          <a:xfrm>
            <a:off x="7294200" y="1329150"/>
            <a:ext cx="16272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6" name="Shape 1366"/>
          <p:cNvSpPr/>
          <p:nvPr/>
        </p:nvSpPr>
        <p:spPr>
          <a:xfrm>
            <a:off x="7791050" y="17492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7" name="Shape 1367"/>
          <p:cNvSpPr txBox="1"/>
          <p:nvPr/>
        </p:nvSpPr>
        <p:spPr>
          <a:xfrm>
            <a:off x="7294200" y="13766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sub 3</a:t>
            </a:r>
          </a:p>
        </p:txBody>
      </p:sp>
      <p:sp>
        <p:nvSpPr>
          <p:cNvPr id="1368" name="Shape 1368"/>
          <p:cNvSpPr/>
          <p:nvPr/>
        </p:nvSpPr>
        <p:spPr>
          <a:xfrm>
            <a:off x="4540525" y="175940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9" name="Shape 1369"/>
          <p:cNvSpPr txBox="1"/>
          <p:nvPr/>
        </p:nvSpPr>
        <p:spPr>
          <a:xfrm>
            <a:off x="3851356" y="1339300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1</a:t>
            </a:r>
          </a:p>
        </p:txBody>
      </p:sp>
      <p:sp>
        <p:nvSpPr>
          <p:cNvPr id="1370" name="Shape 1370"/>
          <p:cNvSpPr/>
          <p:nvPr/>
        </p:nvSpPr>
        <p:spPr>
          <a:xfrm>
            <a:off x="6521725" y="175940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1" name="Shape 1371"/>
          <p:cNvSpPr txBox="1"/>
          <p:nvPr/>
        </p:nvSpPr>
        <p:spPr>
          <a:xfrm>
            <a:off x="5832556" y="1339300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2</a:t>
            </a:r>
          </a:p>
        </p:txBody>
      </p:sp>
      <p:sp>
        <p:nvSpPr>
          <p:cNvPr id="1372" name="Shape 1372"/>
          <p:cNvSpPr/>
          <p:nvPr/>
        </p:nvSpPr>
        <p:spPr>
          <a:xfrm>
            <a:off x="8502925" y="175940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3" name="Shape 1373"/>
          <p:cNvSpPr txBox="1"/>
          <p:nvPr/>
        </p:nvSpPr>
        <p:spPr>
          <a:xfrm>
            <a:off x="7813756" y="1339300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3</a:t>
            </a:r>
          </a:p>
        </p:txBody>
      </p:sp>
      <p:sp>
        <p:nvSpPr>
          <p:cNvPr id="1374" name="Shape 1374"/>
          <p:cNvSpPr/>
          <p:nvPr/>
        </p:nvSpPr>
        <p:spPr>
          <a:xfrm>
            <a:off x="2560843" y="1697703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5" name="Shape 1375"/>
          <p:cNvSpPr txBox="1"/>
          <p:nvPr/>
        </p:nvSpPr>
        <p:spPr>
          <a:xfrm>
            <a:off x="1871675" y="1277603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start()</a:t>
            </a:r>
          </a:p>
        </p:txBody>
      </p:sp>
      <p:cxnSp>
        <p:nvCxnSpPr>
          <p:cNvPr id="1376" name="Shape 1376"/>
          <p:cNvCxnSpPr/>
          <p:nvPr/>
        </p:nvCxnSpPr>
        <p:spPr>
          <a:xfrm>
            <a:off x="1941125" y="1960825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77" name="Shape 1377"/>
          <p:cNvCxnSpPr/>
          <p:nvPr/>
        </p:nvCxnSpPr>
        <p:spPr>
          <a:xfrm>
            <a:off x="3923087" y="2006000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78" name="Shape 1378"/>
          <p:cNvCxnSpPr/>
          <p:nvPr/>
        </p:nvCxnSpPr>
        <p:spPr>
          <a:xfrm>
            <a:off x="5909285" y="1986293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79" name="Shape 1379"/>
          <p:cNvCxnSpPr/>
          <p:nvPr/>
        </p:nvCxnSpPr>
        <p:spPr>
          <a:xfrm>
            <a:off x="7886760" y="1986293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80" name="Shape 1380"/>
          <p:cNvSpPr/>
          <p:nvPr/>
        </p:nvSpPr>
        <p:spPr>
          <a:xfrm>
            <a:off x="4564118" y="2019953"/>
            <a:ext cx="187200" cy="699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1" name="Shape 1381"/>
          <p:cNvSpPr txBox="1"/>
          <p:nvPr/>
        </p:nvSpPr>
        <p:spPr>
          <a:xfrm>
            <a:off x="970993" y="2123429"/>
            <a:ext cx="8178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wait</a:t>
            </a:r>
          </a:p>
        </p:txBody>
      </p:sp>
      <p:sp>
        <p:nvSpPr>
          <p:cNvPr id="1382" name="Shape 1382"/>
          <p:cNvSpPr/>
          <p:nvPr/>
        </p:nvSpPr>
        <p:spPr>
          <a:xfrm>
            <a:off x="6545318" y="2019953"/>
            <a:ext cx="187200" cy="699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3" name="Shape 1383"/>
          <p:cNvSpPr txBox="1"/>
          <p:nvPr/>
        </p:nvSpPr>
        <p:spPr>
          <a:xfrm>
            <a:off x="6668822" y="2148039"/>
            <a:ext cx="8178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1초</a:t>
            </a:r>
          </a:p>
        </p:txBody>
      </p:sp>
      <p:sp>
        <p:nvSpPr>
          <p:cNvPr id="1384" name="Shape 1384"/>
          <p:cNvSpPr/>
          <p:nvPr/>
        </p:nvSpPr>
        <p:spPr>
          <a:xfrm>
            <a:off x="8573158" y="2019953"/>
            <a:ext cx="187200" cy="699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5" name="Shape 1385"/>
          <p:cNvSpPr txBox="1"/>
          <p:nvPr/>
        </p:nvSpPr>
        <p:spPr>
          <a:xfrm>
            <a:off x="8696662" y="2148039"/>
            <a:ext cx="8178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1초</a:t>
            </a:r>
          </a:p>
        </p:txBody>
      </p:sp>
      <p:sp>
        <p:nvSpPr>
          <p:cNvPr id="1386" name="Shape 1386"/>
          <p:cNvSpPr/>
          <p:nvPr/>
        </p:nvSpPr>
        <p:spPr>
          <a:xfrm flipH="1">
            <a:off x="1542468" y="1985703"/>
            <a:ext cx="187200" cy="699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7" name="Shape 1387"/>
          <p:cNvSpPr txBox="1"/>
          <p:nvPr/>
        </p:nvSpPr>
        <p:spPr>
          <a:xfrm>
            <a:off x="4687622" y="2148039"/>
            <a:ext cx="8178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1초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Shape 1392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비동기가 필요한 상황</a:t>
            </a:r>
          </a:p>
        </p:txBody>
      </p:sp>
      <p:sp>
        <p:nvSpPr>
          <p:cNvPr id="1393" name="Shape 1393"/>
          <p:cNvSpPr/>
          <p:nvPr/>
        </p:nvSpPr>
        <p:spPr>
          <a:xfrm>
            <a:off x="1338750" y="1281650"/>
            <a:ext cx="16272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4" name="Shape 1394"/>
          <p:cNvSpPr/>
          <p:nvPr/>
        </p:nvSpPr>
        <p:spPr>
          <a:xfrm>
            <a:off x="1835600" y="17017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5" name="Shape 1395"/>
          <p:cNvSpPr txBox="1"/>
          <p:nvPr/>
        </p:nvSpPr>
        <p:spPr>
          <a:xfrm>
            <a:off x="1338750" y="13291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main</a:t>
            </a:r>
          </a:p>
        </p:txBody>
      </p:sp>
      <p:sp>
        <p:nvSpPr>
          <p:cNvPr id="1396" name="Shape 1396"/>
          <p:cNvSpPr/>
          <p:nvPr/>
        </p:nvSpPr>
        <p:spPr>
          <a:xfrm>
            <a:off x="3323900" y="1329150"/>
            <a:ext cx="16272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7" name="Shape 1397"/>
          <p:cNvSpPr/>
          <p:nvPr/>
        </p:nvSpPr>
        <p:spPr>
          <a:xfrm>
            <a:off x="3820750" y="17492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8" name="Shape 1398"/>
          <p:cNvSpPr txBox="1"/>
          <p:nvPr/>
        </p:nvSpPr>
        <p:spPr>
          <a:xfrm>
            <a:off x="3323900" y="13766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sub 1</a:t>
            </a:r>
          </a:p>
        </p:txBody>
      </p:sp>
      <p:sp>
        <p:nvSpPr>
          <p:cNvPr id="1399" name="Shape 1399"/>
          <p:cNvSpPr/>
          <p:nvPr/>
        </p:nvSpPr>
        <p:spPr>
          <a:xfrm>
            <a:off x="5309050" y="1329150"/>
            <a:ext cx="16272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0" name="Shape 1400"/>
          <p:cNvSpPr/>
          <p:nvPr/>
        </p:nvSpPr>
        <p:spPr>
          <a:xfrm>
            <a:off x="5805900" y="17492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1" name="Shape 1401"/>
          <p:cNvSpPr txBox="1"/>
          <p:nvPr/>
        </p:nvSpPr>
        <p:spPr>
          <a:xfrm>
            <a:off x="5309050" y="13766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sub 2</a:t>
            </a:r>
          </a:p>
        </p:txBody>
      </p:sp>
      <p:sp>
        <p:nvSpPr>
          <p:cNvPr id="1402" name="Shape 1402"/>
          <p:cNvSpPr/>
          <p:nvPr/>
        </p:nvSpPr>
        <p:spPr>
          <a:xfrm>
            <a:off x="7294200" y="1329150"/>
            <a:ext cx="16272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3" name="Shape 1403"/>
          <p:cNvSpPr/>
          <p:nvPr/>
        </p:nvSpPr>
        <p:spPr>
          <a:xfrm>
            <a:off x="7791050" y="17492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4" name="Shape 1404"/>
          <p:cNvSpPr txBox="1"/>
          <p:nvPr/>
        </p:nvSpPr>
        <p:spPr>
          <a:xfrm>
            <a:off x="7294200" y="13766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sub 3</a:t>
            </a:r>
          </a:p>
        </p:txBody>
      </p:sp>
      <p:sp>
        <p:nvSpPr>
          <p:cNvPr id="1405" name="Shape 1405"/>
          <p:cNvSpPr/>
          <p:nvPr/>
        </p:nvSpPr>
        <p:spPr>
          <a:xfrm>
            <a:off x="4540525" y="175940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6" name="Shape 1406"/>
          <p:cNvSpPr txBox="1"/>
          <p:nvPr/>
        </p:nvSpPr>
        <p:spPr>
          <a:xfrm>
            <a:off x="3851356" y="1339300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1</a:t>
            </a:r>
          </a:p>
        </p:txBody>
      </p:sp>
      <p:sp>
        <p:nvSpPr>
          <p:cNvPr id="1407" name="Shape 1407"/>
          <p:cNvSpPr/>
          <p:nvPr/>
        </p:nvSpPr>
        <p:spPr>
          <a:xfrm>
            <a:off x="6521725" y="175940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8" name="Shape 1408"/>
          <p:cNvSpPr txBox="1"/>
          <p:nvPr/>
        </p:nvSpPr>
        <p:spPr>
          <a:xfrm>
            <a:off x="5832556" y="1339300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2</a:t>
            </a:r>
          </a:p>
        </p:txBody>
      </p:sp>
      <p:sp>
        <p:nvSpPr>
          <p:cNvPr id="1409" name="Shape 1409"/>
          <p:cNvSpPr/>
          <p:nvPr/>
        </p:nvSpPr>
        <p:spPr>
          <a:xfrm>
            <a:off x="8502925" y="175940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0" name="Shape 1410"/>
          <p:cNvSpPr txBox="1"/>
          <p:nvPr/>
        </p:nvSpPr>
        <p:spPr>
          <a:xfrm>
            <a:off x="7813756" y="1339300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3</a:t>
            </a:r>
          </a:p>
        </p:txBody>
      </p:sp>
      <p:sp>
        <p:nvSpPr>
          <p:cNvPr id="1411" name="Shape 1411"/>
          <p:cNvSpPr/>
          <p:nvPr/>
        </p:nvSpPr>
        <p:spPr>
          <a:xfrm>
            <a:off x="2560843" y="1697703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2" name="Shape 1412"/>
          <p:cNvSpPr txBox="1"/>
          <p:nvPr/>
        </p:nvSpPr>
        <p:spPr>
          <a:xfrm>
            <a:off x="1871675" y="1277603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start()</a:t>
            </a:r>
          </a:p>
        </p:txBody>
      </p:sp>
      <p:cxnSp>
        <p:nvCxnSpPr>
          <p:cNvPr id="1413" name="Shape 1413"/>
          <p:cNvCxnSpPr/>
          <p:nvPr/>
        </p:nvCxnSpPr>
        <p:spPr>
          <a:xfrm>
            <a:off x="1941125" y="1960825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14" name="Shape 1414"/>
          <p:cNvCxnSpPr/>
          <p:nvPr/>
        </p:nvCxnSpPr>
        <p:spPr>
          <a:xfrm>
            <a:off x="3923087" y="2006000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15" name="Shape 1415"/>
          <p:cNvCxnSpPr/>
          <p:nvPr/>
        </p:nvCxnSpPr>
        <p:spPr>
          <a:xfrm>
            <a:off x="5909285" y="1986293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16" name="Shape 1416"/>
          <p:cNvCxnSpPr/>
          <p:nvPr/>
        </p:nvCxnSpPr>
        <p:spPr>
          <a:xfrm>
            <a:off x="7886760" y="1986293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17" name="Shape 1417"/>
          <p:cNvCxnSpPr/>
          <p:nvPr/>
        </p:nvCxnSpPr>
        <p:spPr>
          <a:xfrm rot="10800000">
            <a:off x="3932900" y="2719550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18" name="Shape 1418"/>
          <p:cNvCxnSpPr/>
          <p:nvPr/>
        </p:nvCxnSpPr>
        <p:spPr>
          <a:xfrm rot="10800000">
            <a:off x="5909275" y="2719550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19" name="Shape 1419"/>
          <p:cNvCxnSpPr/>
          <p:nvPr/>
        </p:nvCxnSpPr>
        <p:spPr>
          <a:xfrm rot="10800000">
            <a:off x="7886750" y="2719550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20" name="Shape 1420"/>
          <p:cNvSpPr txBox="1"/>
          <p:nvPr/>
        </p:nvSpPr>
        <p:spPr>
          <a:xfrm>
            <a:off x="970993" y="2123429"/>
            <a:ext cx="8178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wait</a:t>
            </a:r>
          </a:p>
        </p:txBody>
      </p:sp>
      <p:sp>
        <p:nvSpPr>
          <p:cNvPr id="1421" name="Shape 1421"/>
          <p:cNvSpPr/>
          <p:nvPr/>
        </p:nvSpPr>
        <p:spPr>
          <a:xfrm flipH="1">
            <a:off x="1542468" y="1985703"/>
            <a:ext cx="187200" cy="699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(현대) 프로세</a:t>
            </a:r>
            <a:r>
              <a:rPr lang="en"/>
              <a:t>스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프로세스 := 스레드 + 메모리공간</a:t>
            </a:r>
          </a:p>
        </p:txBody>
      </p:sp>
      <p:sp>
        <p:nvSpPr>
          <p:cNvPr id="108" name="Shape 108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Thread 일반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비동기가 필요한 상황</a:t>
            </a:r>
          </a:p>
        </p:txBody>
      </p:sp>
      <p:sp>
        <p:nvSpPr>
          <p:cNvPr id="1427" name="Shape 1427"/>
          <p:cNvSpPr/>
          <p:nvPr/>
        </p:nvSpPr>
        <p:spPr>
          <a:xfrm>
            <a:off x="1338750" y="1281650"/>
            <a:ext cx="16272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8" name="Shape 1428"/>
          <p:cNvSpPr/>
          <p:nvPr/>
        </p:nvSpPr>
        <p:spPr>
          <a:xfrm>
            <a:off x="1835600" y="17017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9" name="Shape 1429"/>
          <p:cNvSpPr txBox="1"/>
          <p:nvPr/>
        </p:nvSpPr>
        <p:spPr>
          <a:xfrm>
            <a:off x="1338750" y="13291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main</a:t>
            </a:r>
          </a:p>
        </p:txBody>
      </p:sp>
      <p:sp>
        <p:nvSpPr>
          <p:cNvPr id="1430" name="Shape 1430"/>
          <p:cNvSpPr/>
          <p:nvPr/>
        </p:nvSpPr>
        <p:spPr>
          <a:xfrm>
            <a:off x="3323900" y="1329150"/>
            <a:ext cx="16272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1" name="Shape 1431"/>
          <p:cNvSpPr/>
          <p:nvPr/>
        </p:nvSpPr>
        <p:spPr>
          <a:xfrm>
            <a:off x="3820750" y="17492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2" name="Shape 1432"/>
          <p:cNvSpPr txBox="1"/>
          <p:nvPr/>
        </p:nvSpPr>
        <p:spPr>
          <a:xfrm>
            <a:off x="3323900" y="13766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sub 1</a:t>
            </a:r>
          </a:p>
        </p:txBody>
      </p:sp>
      <p:sp>
        <p:nvSpPr>
          <p:cNvPr id="1433" name="Shape 1433"/>
          <p:cNvSpPr/>
          <p:nvPr/>
        </p:nvSpPr>
        <p:spPr>
          <a:xfrm>
            <a:off x="5309050" y="1329150"/>
            <a:ext cx="16272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4" name="Shape 1434"/>
          <p:cNvSpPr/>
          <p:nvPr/>
        </p:nvSpPr>
        <p:spPr>
          <a:xfrm>
            <a:off x="5805900" y="17492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5" name="Shape 1435"/>
          <p:cNvSpPr txBox="1"/>
          <p:nvPr/>
        </p:nvSpPr>
        <p:spPr>
          <a:xfrm>
            <a:off x="5309050" y="13766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sub 2</a:t>
            </a:r>
          </a:p>
        </p:txBody>
      </p:sp>
      <p:sp>
        <p:nvSpPr>
          <p:cNvPr id="1436" name="Shape 1436"/>
          <p:cNvSpPr/>
          <p:nvPr/>
        </p:nvSpPr>
        <p:spPr>
          <a:xfrm>
            <a:off x="7294200" y="1329150"/>
            <a:ext cx="1627200" cy="354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7" name="Shape 1437"/>
          <p:cNvSpPr/>
          <p:nvPr/>
        </p:nvSpPr>
        <p:spPr>
          <a:xfrm>
            <a:off x="7791050" y="1749250"/>
            <a:ext cx="95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8" name="Shape 1438"/>
          <p:cNvSpPr txBox="1"/>
          <p:nvPr/>
        </p:nvSpPr>
        <p:spPr>
          <a:xfrm>
            <a:off x="7294200" y="1376650"/>
            <a:ext cx="1026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sub 3</a:t>
            </a:r>
          </a:p>
        </p:txBody>
      </p:sp>
      <p:sp>
        <p:nvSpPr>
          <p:cNvPr id="1439" name="Shape 1439"/>
          <p:cNvSpPr/>
          <p:nvPr/>
        </p:nvSpPr>
        <p:spPr>
          <a:xfrm>
            <a:off x="4540525" y="175940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0" name="Shape 1440"/>
          <p:cNvSpPr txBox="1"/>
          <p:nvPr/>
        </p:nvSpPr>
        <p:spPr>
          <a:xfrm>
            <a:off x="3851356" y="1339300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1</a:t>
            </a:r>
          </a:p>
        </p:txBody>
      </p:sp>
      <p:sp>
        <p:nvSpPr>
          <p:cNvPr id="1441" name="Shape 1441"/>
          <p:cNvSpPr/>
          <p:nvPr/>
        </p:nvSpPr>
        <p:spPr>
          <a:xfrm>
            <a:off x="6521725" y="175940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2" name="Shape 1442"/>
          <p:cNvSpPr txBox="1"/>
          <p:nvPr/>
        </p:nvSpPr>
        <p:spPr>
          <a:xfrm>
            <a:off x="5832556" y="1339300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2</a:t>
            </a:r>
          </a:p>
        </p:txBody>
      </p:sp>
      <p:sp>
        <p:nvSpPr>
          <p:cNvPr id="1443" name="Shape 1443"/>
          <p:cNvSpPr/>
          <p:nvPr/>
        </p:nvSpPr>
        <p:spPr>
          <a:xfrm>
            <a:off x="8502925" y="1759400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4" name="Shape 1444"/>
          <p:cNvSpPr txBox="1"/>
          <p:nvPr/>
        </p:nvSpPr>
        <p:spPr>
          <a:xfrm>
            <a:off x="7813756" y="1339300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API 3</a:t>
            </a:r>
          </a:p>
        </p:txBody>
      </p:sp>
      <p:sp>
        <p:nvSpPr>
          <p:cNvPr id="1445" name="Shape 1445"/>
          <p:cNvSpPr/>
          <p:nvPr/>
        </p:nvSpPr>
        <p:spPr>
          <a:xfrm>
            <a:off x="2560843" y="1697703"/>
            <a:ext cx="38700" cy="29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6" name="Shape 1446"/>
          <p:cNvSpPr txBox="1"/>
          <p:nvPr/>
        </p:nvSpPr>
        <p:spPr>
          <a:xfrm>
            <a:off x="1871675" y="1277603"/>
            <a:ext cx="13053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start()</a:t>
            </a:r>
          </a:p>
        </p:txBody>
      </p:sp>
      <p:cxnSp>
        <p:nvCxnSpPr>
          <p:cNvPr id="1447" name="Shape 1447"/>
          <p:cNvCxnSpPr/>
          <p:nvPr/>
        </p:nvCxnSpPr>
        <p:spPr>
          <a:xfrm>
            <a:off x="1941125" y="1960825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48" name="Shape 1448"/>
          <p:cNvCxnSpPr/>
          <p:nvPr/>
        </p:nvCxnSpPr>
        <p:spPr>
          <a:xfrm>
            <a:off x="3923087" y="2006000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49" name="Shape 1449"/>
          <p:cNvCxnSpPr/>
          <p:nvPr/>
        </p:nvCxnSpPr>
        <p:spPr>
          <a:xfrm>
            <a:off x="5909285" y="1986293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50" name="Shape 1450"/>
          <p:cNvCxnSpPr/>
          <p:nvPr/>
        </p:nvCxnSpPr>
        <p:spPr>
          <a:xfrm>
            <a:off x="7886760" y="1986293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51" name="Shape 1451"/>
          <p:cNvCxnSpPr/>
          <p:nvPr/>
        </p:nvCxnSpPr>
        <p:spPr>
          <a:xfrm rot="10800000">
            <a:off x="3932900" y="2719550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52" name="Shape 1452"/>
          <p:cNvCxnSpPr/>
          <p:nvPr/>
        </p:nvCxnSpPr>
        <p:spPr>
          <a:xfrm rot="10800000">
            <a:off x="5909275" y="2719550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53" name="Shape 1453"/>
          <p:cNvCxnSpPr/>
          <p:nvPr/>
        </p:nvCxnSpPr>
        <p:spPr>
          <a:xfrm rot="10800000">
            <a:off x="7886750" y="2719550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54" name="Shape 1454"/>
          <p:cNvCxnSpPr/>
          <p:nvPr/>
        </p:nvCxnSpPr>
        <p:spPr>
          <a:xfrm>
            <a:off x="1941125" y="2719550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455" name="Shape 1455"/>
          <p:cNvSpPr/>
          <p:nvPr/>
        </p:nvSpPr>
        <p:spPr>
          <a:xfrm>
            <a:off x="1162701" y="1970700"/>
            <a:ext cx="522299" cy="748800"/>
          </a:xfrm>
          <a:prstGeom prst="leftBrace">
            <a:avLst>
              <a:gd fmla="val 8333" name="adj1"/>
              <a:gd fmla="val 50204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6" name="Shape 1456"/>
          <p:cNvSpPr txBox="1"/>
          <p:nvPr/>
        </p:nvSpPr>
        <p:spPr>
          <a:xfrm>
            <a:off x="386250" y="2005362"/>
            <a:ext cx="8967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0000"/>
                </a:solidFill>
              </a:rPr>
              <a:t>1</a:t>
            </a:r>
            <a:r>
              <a:rPr lang="en" sz="3600">
                <a:solidFill>
                  <a:srgbClr val="FF0000"/>
                </a:solidFill>
              </a:rPr>
              <a:t>초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Shape 1461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Java 비동기 API</a:t>
            </a:r>
          </a:p>
        </p:txBody>
      </p:sp>
      <p:sp>
        <p:nvSpPr>
          <p:cNvPr id="1462" name="Shape 1462"/>
          <p:cNvSpPr txBox="1"/>
          <p:nvPr>
            <p:ph idx="1" type="body"/>
          </p:nvPr>
        </p:nvSpPr>
        <p:spPr>
          <a:xfrm>
            <a:off x="691200" y="1358703"/>
            <a:ext cx="7761600" cy="33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>
              <a:spcBef>
                <a:spcPts val="0"/>
              </a:spcBef>
              <a:buSzPct val="100000"/>
            </a:pPr>
            <a:r>
              <a:rPr lang="en" sz="3000"/>
              <a:t>java.lang</a:t>
            </a:r>
          </a:p>
          <a:p>
            <a:pPr indent="-419100" lvl="1" marL="914400" rtl="0">
              <a:spcBef>
                <a:spcPts val="0"/>
              </a:spcBef>
              <a:buSzPct val="100000"/>
            </a:pPr>
            <a:r>
              <a:rPr lang="en" sz="3000"/>
              <a:t>class </a:t>
            </a:r>
            <a:r>
              <a:rPr lang="en" sz="3000">
                <a:solidFill>
                  <a:srgbClr val="454F5B"/>
                </a:solidFill>
              </a:rPr>
              <a:t>Thread</a:t>
            </a:r>
          </a:p>
          <a:p>
            <a:pPr indent="-419100" lvl="2" marL="1371600">
              <a:spcBef>
                <a:spcPts val="0"/>
              </a:spcBef>
              <a:buSzPct val="100000"/>
            </a:pPr>
            <a:r>
              <a:rPr lang="en" sz="3000"/>
              <a:t>void start()</a:t>
            </a:r>
          </a:p>
          <a:p>
            <a:pPr indent="-419100" lvl="1" marL="914400" rtl="0">
              <a:spcBef>
                <a:spcPts val="0"/>
              </a:spcBef>
              <a:buSzPct val="100000"/>
            </a:pPr>
            <a:r>
              <a:rPr lang="en" sz="3000"/>
              <a:t>interface </a:t>
            </a:r>
            <a:r>
              <a:rPr lang="en" sz="3000">
                <a:solidFill>
                  <a:srgbClr val="454F5B"/>
                </a:solidFill>
              </a:rPr>
              <a:t>Runnable</a:t>
            </a:r>
          </a:p>
          <a:p>
            <a:pPr indent="-419100" lvl="2" marL="1371600">
              <a:spcBef>
                <a:spcPts val="0"/>
              </a:spcBef>
              <a:buSzPct val="100000"/>
            </a:pPr>
            <a:r>
              <a:rPr lang="en" sz="3000"/>
              <a:t>void run()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Shape 1467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비동기 API</a:t>
            </a:r>
          </a:p>
        </p:txBody>
      </p:sp>
      <p:pic>
        <p:nvPicPr>
          <p:cNvPr id="1468" name="Shape 1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00" y="1261974"/>
            <a:ext cx="8473599" cy="325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Shape 1473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비동기 API</a:t>
            </a:r>
          </a:p>
        </p:txBody>
      </p:sp>
      <p:pic>
        <p:nvPicPr>
          <p:cNvPr id="1474" name="Shape 1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00" y="1261974"/>
            <a:ext cx="8473599" cy="325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Shape 1475"/>
          <p:cNvSpPr/>
          <p:nvPr/>
        </p:nvSpPr>
        <p:spPr>
          <a:xfrm>
            <a:off x="3265147" y="1729525"/>
            <a:ext cx="798900" cy="36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6" name="Shape 1476"/>
          <p:cNvSpPr/>
          <p:nvPr/>
        </p:nvSpPr>
        <p:spPr>
          <a:xfrm>
            <a:off x="1645525" y="3399350"/>
            <a:ext cx="905700" cy="36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Shape 1481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비동기 API</a:t>
            </a:r>
          </a:p>
        </p:txBody>
      </p:sp>
      <p:pic>
        <p:nvPicPr>
          <p:cNvPr id="1482" name="Shape 1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00" y="1261974"/>
            <a:ext cx="8473599" cy="325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Shape 1483"/>
          <p:cNvSpPr/>
          <p:nvPr/>
        </p:nvSpPr>
        <p:spPr>
          <a:xfrm>
            <a:off x="2737772" y="2179350"/>
            <a:ext cx="798900" cy="36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4" name="Shape 1484"/>
          <p:cNvSpPr/>
          <p:nvPr/>
        </p:nvSpPr>
        <p:spPr>
          <a:xfrm>
            <a:off x="4580900" y="1729525"/>
            <a:ext cx="1034400" cy="36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Shape 1489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비동기 API</a:t>
            </a:r>
          </a:p>
        </p:txBody>
      </p:sp>
      <p:pic>
        <p:nvPicPr>
          <p:cNvPr id="1490" name="Shape 14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00" y="1261974"/>
            <a:ext cx="8473599" cy="325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Shape 1491"/>
          <p:cNvSpPr/>
          <p:nvPr/>
        </p:nvSpPr>
        <p:spPr>
          <a:xfrm>
            <a:off x="384275" y="1202850"/>
            <a:ext cx="4611300" cy="36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Shape 1496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비동기 API</a:t>
            </a:r>
          </a:p>
        </p:txBody>
      </p:sp>
      <p:pic>
        <p:nvPicPr>
          <p:cNvPr id="1497" name="Shape 1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00" y="1261974"/>
            <a:ext cx="8473599" cy="325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Shape 1498"/>
          <p:cNvSpPr/>
          <p:nvPr/>
        </p:nvSpPr>
        <p:spPr>
          <a:xfrm>
            <a:off x="308075" y="1202850"/>
            <a:ext cx="4611300" cy="36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9" name="Shape 1499"/>
          <p:cNvSpPr/>
          <p:nvPr/>
        </p:nvSpPr>
        <p:spPr>
          <a:xfrm>
            <a:off x="4117650" y="1261975"/>
            <a:ext cx="2888100" cy="1723500"/>
          </a:xfrm>
          <a:prstGeom prst="wedgeRoundRectCallout">
            <a:avLst>
              <a:gd fmla="val -91993" name="adj1"/>
              <a:gd fmla="val -36037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(jvm 실행시 실행)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main 스레드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비동기 API</a:t>
            </a:r>
          </a:p>
        </p:txBody>
      </p:sp>
      <p:pic>
        <p:nvPicPr>
          <p:cNvPr id="1505" name="Shape 1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00" y="1261974"/>
            <a:ext cx="8473599" cy="325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Shape 1506"/>
          <p:cNvSpPr/>
          <p:nvPr/>
        </p:nvSpPr>
        <p:spPr>
          <a:xfrm>
            <a:off x="2620025" y="1202850"/>
            <a:ext cx="661200" cy="36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7" name="Shape 1507"/>
          <p:cNvSpPr/>
          <p:nvPr/>
        </p:nvSpPr>
        <p:spPr>
          <a:xfrm>
            <a:off x="1668825" y="3375221"/>
            <a:ext cx="903000" cy="36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8" name="Shape 1508"/>
          <p:cNvSpPr/>
          <p:nvPr/>
        </p:nvSpPr>
        <p:spPr>
          <a:xfrm>
            <a:off x="2166100" y="3734535"/>
            <a:ext cx="1854000" cy="36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Shape 1513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비동기 API</a:t>
            </a:r>
          </a:p>
        </p:txBody>
      </p:sp>
      <p:pic>
        <p:nvPicPr>
          <p:cNvPr id="1514" name="Shape 1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00" y="1261974"/>
            <a:ext cx="8473599" cy="325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Shape 1515"/>
          <p:cNvSpPr/>
          <p:nvPr/>
        </p:nvSpPr>
        <p:spPr>
          <a:xfrm>
            <a:off x="2777675" y="2188200"/>
            <a:ext cx="661200" cy="36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6" name="Shape 1516"/>
          <p:cNvSpPr/>
          <p:nvPr/>
        </p:nvSpPr>
        <p:spPr>
          <a:xfrm>
            <a:off x="6216425" y="2011600"/>
            <a:ext cx="2132700" cy="1758900"/>
          </a:xfrm>
          <a:prstGeom prst="wedgeRoundRectCallout">
            <a:avLst>
              <a:gd fmla="val -176541" name="adj1"/>
              <a:gd fmla="val -30478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sub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스레드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Shape 1521"/>
          <p:cNvSpPr txBox="1"/>
          <p:nvPr>
            <p:ph type="title"/>
          </p:nvPr>
        </p:nvSpPr>
        <p:spPr>
          <a:xfrm>
            <a:off x="691200" y="0"/>
            <a:ext cx="7761600" cy="96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Java 비동기 API</a:t>
            </a:r>
          </a:p>
        </p:txBody>
      </p:sp>
      <p:pic>
        <p:nvPicPr>
          <p:cNvPr id="1522" name="Shape 1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00" y="1261974"/>
            <a:ext cx="8473599" cy="325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3" name="Shape 1523"/>
          <p:cNvSpPr/>
          <p:nvPr/>
        </p:nvSpPr>
        <p:spPr>
          <a:xfrm>
            <a:off x="2777675" y="2267193"/>
            <a:ext cx="661200" cy="23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4" name="Shape 1524"/>
          <p:cNvSpPr/>
          <p:nvPr/>
        </p:nvSpPr>
        <p:spPr>
          <a:xfrm>
            <a:off x="3156700" y="2517970"/>
            <a:ext cx="962100" cy="23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5" name="Shape 1525"/>
          <p:cNvSpPr/>
          <p:nvPr/>
        </p:nvSpPr>
        <p:spPr>
          <a:xfrm>
            <a:off x="3722950" y="2775550"/>
            <a:ext cx="1095300" cy="23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sdemo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